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7" r:id="rId2"/>
    <p:sldId id="259" r:id="rId3"/>
    <p:sldId id="260" r:id="rId4"/>
    <p:sldId id="263" r:id="rId5"/>
    <p:sldId id="271" r:id="rId6"/>
    <p:sldId id="262" r:id="rId7"/>
    <p:sldId id="261" r:id="rId8"/>
    <p:sldId id="264" r:id="rId9"/>
    <p:sldId id="266" r:id="rId10"/>
    <p:sldId id="267" r:id="rId11"/>
    <p:sldId id="268" r:id="rId12"/>
    <p:sldId id="272" r:id="rId13"/>
    <p:sldId id="265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2E87"/>
    <a:srgbClr val="F3F3F3"/>
    <a:srgbClr val="39890D"/>
    <a:srgbClr val="728D10"/>
    <a:srgbClr val="E9E9E9"/>
    <a:srgbClr val="EE2D84"/>
    <a:srgbClr val="0050C9"/>
    <a:srgbClr val="F0DA38"/>
    <a:srgbClr val="1EBB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2514" y="9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EECF5-304D-4D0E-BEBF-A2C9415A3EA0}" type="datetimeFigureOut">
              <a:rPr lang="pl-PL" smtClean="0"/>
              <a:t>22.09.2025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875BA-F09D-4788-92B7-45A07F586B6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3660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EECF5-304D-4D0E-BEBF-A2C9415A3EA0}" type="datetimeFigureOut">
              <a:rPr lang="pl-PL" smtClean="0"/>
              <a:t>22.09.2025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875BA-F09D-4788-92B7-45A07F586B6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8746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EECF5-304D-4D0E-BEBF-A2C9415A3EA0}" type="datetimeFigureOut">
              <a:rPr lang="pl-PL" smtClean="0"/>
              <a:t>22.09.2025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875BA-F09D-4788-92B7-45A07F586B6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0983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EECF5-304D-4D0E-BEBF-A2C9415A3EA0}" type="datetimeFigureOut">
              <a:rPr lang="pl-PL" smtClean="0"/>
              <a:t>22.09.2025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875BA-F09D-4788-92B7-45A07F586B6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4950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EECF5-304D-4D0E-BEBF-A2C9415A3EA0}" type="datetimeFigureOut">
              <a:rPr lang="pl-PL" smtClean="0"/>
              <a:t>22.09.2025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875BA-F09D-4788-92B7-45A07F586B6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258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EECF5-304D-4D0E-BEBF-A2C9415A3EA0}" type="datetimeFigureOut">
              <a:rPr lang="pl-PL" smtClean="0"/>
              <a:t>22.09.2025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875BA-F09D-4788-92B7-45A07F586B6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6836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EECF5-304D-4D0E-BEBF-A2C9415A3EA0}" type="datetimeFigureOut">
              <a:rPr lang="pl-PL" smtClean="0"/>
              <a:t>22.09.2025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875BA-F09D-4788-92B7-45A07F586B6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4364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EECF5-304D-4D0E-BEBF-A2C9415A3EA0}" type="datetimeFigureOut">
              <a:rPr lang="pl-PL" smtClean="0"/>
              <a:t>22.09.2025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875BA-F09D-4788-92B7-45A07F586B6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738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EECF5-304D-4D0E-BEBF-A2C9415A3EA0}" type="datetimeFigureOut">
              <a:rPr lang="pl-PL" smtClean="0"/>
              <a:t>22.09.2025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875BA-F09D-4788-92B7-45A07F586B6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385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EECF5-304D-4D0E-BEBF-A2C9415A3EA0}" type="datetimeFigureOut">
              <a:rPr lang="pl-PL" smtClean="0"/>
              <a:t>22.09.2025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875BA-F09D-4788-92B7-45A07F586B6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0937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EECF5-304D-4D0E-BEBF-A2C9415A3EA0}" type="datetimeFigureOut">
              <a:rPr lang="pl-PL" smtClean="0"/>
              <a:t>22.09.2025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875BA-F09D-4788-92B7-45A07F586B6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7547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1EECF5-304D-4D0E-BEBF-A2C9415A3EA0}" type="datetimeFigureOut">
              <a:rPr lang="pl-PL" smtClean="0"/>
              <a:t>22.09.2025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0875BA-F09D-4788-92B7-45A07F586B6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9272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sw.bu@uwr.edu.p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a 5">
            <a:extLst>
              <a:ext uri="{FF2B5EF4-FFF2-40B4-BE49-F238E27FC236}">
                <a16:creationId xmlns:a16="http://schemas.microsoft.com/office/drawing/2014/main" id="{61CEBE3A-E4BF-8EFB-35D1-1951F29BD3FD}"/>
              </a:ext>
            </a:extLst>
          </p:cNvPr>
          <p:cNvGrpSpPr/>
          <p:nvPr/>
        </p:nvGrpSpPr>
        <p:grpSpPr>
          <a:xfrm>
            <a:off x="-5" y="-11731"/>
            <a:ext cx="9144005" cy="6869731"/>
            <a:chOff x="-5" y="-11731"/>
            <a:chExt cx="9144005" cy="6869731"/>
          </a:xfrm>
        </p:grpSpPr>
        <p:pic>
          <p:nvPicPr>
            <p:cNvPr id="2" name="Symbol zastępczy obrazu 8">
              <a:extLst>
                <a:ext uri="{FF2B5EF4-FFF2-40B4-BE49-F238E27FC236}">
                  <a16:creationId xmlns:a16="http://schemas.microsoft.com/office/drawing/2014/main" id="{260B7248-F783-53DC-7812-345A106E3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" b="9"/>
            <a:stretch>
              <a:fillRect/>
            </a:stretch>
          </p:blipFill>
          <p:spPr>
            <a:xfrm flipH="1">
              <a:off x="-2" y="0"/>
              <a:ext cx="9144000" cy="5139446"/>
            </a:xfrm>
            <a:prstGeom prst="rect">
              <a:avLst/>
            </a:prstGeom>
          </p:spPr>
        </p:pic>
        <p:pic>
          <p:nvPicPr>
            <p:cNvPr id="3" name="Obraz 2" descr="Obraz zawierający tekst, Czcionka, Grafika, logo&#10;&#10;Zawartość wygenerowana przez AI może być niepoprawna.">
              <a:extLst>
                <a:ext uri="{FF2B5EF4-FFF2-40B4-BE49-F238E27FC236}">
                  <a16:creationId xmlns:a16="http://schemas.microsoft.com/office/drawing/2014/main" id="{DD713F33-DA14-D8F7-9B4F-0AFC915096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" y="-11731"/>
              <a:ext cx="2389534" cy="1089422"/>
            </a:xfrm>
            <a:prstGeom prst="rect">
              <a:avLst/>
            </a:prstGeom>
          </p:spPr>
        </p:pic>
        <p:pic>
          <p:nvPicPr>
            <p:cNvPr id="5" name="Symbol zastępczy obrazu 8">
              <a:extLst>
                <a:ext uri="{FF2B5EF4-FFF2-40B4-BE49-F238E27FC236}">
                  <a16:creationId xmlns:a16="http://schemas.microsoft.com/office/drawing/2014/main" id="{101C982E-3DCC-9CE3-D5EF-9678E78C71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" b="9"/>
            <a:stretch>
              <a:fillRect/>
            </a:stretch>
          </p:blipFill>
          <p:spPr>
            <a:xfrm flipH="1">
              <a:off x="0" y="1718554"/>
              <a:ext cx="9144000" cy="5139446"/>
            </a:xfrm>
            <a:prstGeom prst="rect">
              <a:avLst/>
            </a:prstGeom>
          </p:spPr>
        </p:pic>
      </p:grpSp>
      <p:sp>
        <p:nvSpPr>
          <p:cNvPr id="4" name="Prostokąt 3">
            <a:extLst>
              <a:ext uri="{FF2B5EF4-FFF2-40B4-BE49-F238E27FC236}">
                <a16:creationId xmlns:a16="http://schemas.microsoft.com/office/drawing/2014/main" id="{24C7FA23-81BF-B184-E86E-52ECE21D60C1}"/>
              </a:ext>
            </a:extLst>
          </p:cNvPr>
          <p:cNvSpPr/>
          <p:nvPr/>
        </p:nvSpPr>
        <p:spPr>
          <a:xfrm>
            <a:off x="1" y="1089423"/>
            <a:ext cx="9143999" cy="4690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64E488A-25A6-9527-DADD-BFE6ACD51563}"/>
              </a:ext>
            </a:extLst>
          </p:cNvPr>
          <p:cNvSpPr txBox="1"/>
          <p:nvPr/>
        </p:nvSpPr>
        <p:spPr>
          <a:xfrm>
            <a:off x="479832" y="2037011"/>
            <a:ext cx="8184332" cy="2550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8575" tIns="28575" rIns="28575" bIns="28575" numCol="1" spcCol="38100" rtlCol="0" anchor="ctr">
            <a:spAutoFit/>
          </a:bodyPr>
          <a:lstStyle/>
          <a:p>
            <a:pPr algn="ctr"/>
            <a:r>
              <a:rPr lang="pl-PL" sz="54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Pierwsze kroki w Primo </a:t>
            </a:r>
            <a:br>
              <a:rPr lang="pl-PL" sz="54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</a:br>
            <a:r>
              <a:rPr lang="pl-PL" sz="54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– </a:t>
            </a:r>
            <a:r>
              <a:rPr lang="pl-PL" sz="5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logowanie, reset hasła oraz konto biblioteczne</a:t>
            </a:r>
            <a:endParaRPr lang="pl-PL" sz="5400" b="1" spc="22" dirty="0">
              <a:solidFill>
                <a:schemeClr val="tx2">
                  <a:lumMod val="90000"/>
                  <a:lumOff val="10000"/>
                </a:schemeClr>
              </a:solidFill>
              <a:latin typeface="Uniwroclavica" panose="020B0503050901010002" pitchFamily="34" charset="0"/>
              <a:ea typeface="Uniwroclavica" panose="020B0503050901010002" pitchFamily="34" charset="0"/>
              <a:cs typeface="Iowan Old Style Roman"/>
              <a:sym typeface="Iowan Old Style Roman"/>
            </a:endParaRPr>
          </a:p>
        </p:txBody>
      </p:sp>
    </p:spTree>
    <p:extLst>
      <p:ext uri="{BB962C8B-B14F-4D97-AF65-F5344CB8AC3E}">
        <p14:creationId xmlns:p14="http://schemas.microsoft.com/office/powerpoint/2010/main" val="2961525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7AE6F-1DAF-0444-385C-377108BDB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3AD3D168-1CE5-380A-F43B-67C1CD099ACE}"/>
              </a:ext>
            </a:extLst>
          </p:cNvPr>
          <p:cNvGrpSpPr/>
          <p:nvPr/>
        </p:nvGrpSpPr>
        <p:grpSpPr>
          <a:xfrm>
            <a:off x="-5" y="-11731"/>
            <a:ext cx="9144005" cy="6869731"/>
            <a:chOff x="-5" y="-11731"/>
            <a:chExt cx="9144005" cy="6869731"/>
          </a:xfrm>
        </p:grpSpPr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EDFEB22D-1408-674B-B156-DF4ED9072A8A}"/>
                </a:ext>
              </a:extLst>
            </p:cNvPr>
            <p:cNvGrpSpPr/>
            <p:nvPr/>
          </p:nvGrpSpPr>
          <p:grpSpPr>
            <a:xfrm>
              <a:off x="-5" y="-11731"/>
              <a:ext cx="9144005" cy="6869731"/>
              <a:chOff x="-5" y="-11731"/>
              <a:chExt cx="9144005" cy="6869731"/>
            </a:xfrm>
          </p:grpSpPr>
          <p:pic>
            <p:nvPicPr>
              <p:cNvPr id="2" name="Symbol zastępczy obrazu 8">
                <a:extLst>
                  <a:ext uri="{FF2B5EF4-FFF2-40B4-BE49-F238E27FC236}">
                    <a16:creationId xmlns:a16="http://schemas.microsoft.com/office/drawing/2014/main" id="{17CD8F19-FBE9-133F-B5E3-5929722E36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-2" y="0"/>
                <a:ext cx="9144000" cy="5139446"/>
              </a:xfrm>
              <a:prstGeom prst="rect">
                <a:avLst/>
              </a:prstGeom>
            </p:spPr>
          </p:pic>
          <p:pic>
            <p:nvPicPr>
              <p:cNvPr id="3" name="Obraz 2" descr="Obraz zawierający tekst, Czcionka, Grafika, logo&#10;&#10;Zawartość wygenerowana przez AI może być niepoprawna.">
                <a:extLst>
                  <a:ext uri="{FF2B5EF4-FFF2-40B4-BE49-F238E27FC236}">
                    <a16:creationId xmlns:a16="http://schemas.microsoft.com/office/drawing/2014/main" id="{089870B1-45C3-1A77-D05C-E1C8DD930B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" y="-11731"/>
                <a:ext cx="2389534" cy="1089422"/>
              </a:xfrm>
              <a:prstGeom prst="rect">
                <a:avLst/>
              </a:prstGeom>
            </p:spPr>
          </p:pic>
          <p:pic>
            <p:nvPicPr>
              <p:cNvPr id="5" name="Symbol zastępczy obrazu 8">
                <a:extLst>
                  <a:ext uri="{FF2B5EF4-FFF2-40B4-BE49-F238E27FC236}">
                    <a16:creationId xmlns:a16="http://schemas.microsoft.com/office/drawing/2014/main" id="{9FA9F7FB-1D4B-2720-0414-5440F4206B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0" y="1718554"/>
                <a:ext cx="9144000" cy="5139446"/>
              </a:xfrm>
              <a:prstGeom prst="rect">
                <a:avLst/>
              </a:prstGeom>
            </p:spPr>
          </p:pic>
        </p:grp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D1560083-75A6-6626-78B8-679782F19C03}"/>
                </a:ext>
              </a:extLst>
            </p:cNvPr>
            <p:cNvSpPr/>
            <p:nvPr/>
          </p:nvSpPr>
          <p:spPr>
            <a:xfrm>
              <a:off x="1" y="1089422"/>
              <a:ext cx="9143999" cy="5768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652FF9D-938D-028E-A37F-825EDBE22B37}"/>
              </a:ext>
            </a:extLst>
          </p:cNvPr>
          <p:cNvSpPr txBox="1"/>
          <p:nvPr/>
        </p:nvSpPr>
        <p:spPr>
          <a:xfrm>
            <a:off x="3946303" y="209814"/>
            <a:ext cx="5616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KONTO BIBLIOTECZNE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BA2F4E2-F902-A83F-616C-C9BF65F73B1F}"/>
              </a:ext>
            </a:extLst>
          </p:cNvPr>
          <p:cNvSpPr txBox="1"/>
          <p:nvPr/>
        </p:nvSpPr>
        <p:spPr>
          <a:xfrm>
            <a:off x="715615" y="1497008"/>
            <a:ext cx="79513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W zakładce </a:t>
            </a:r>
            <a:r>
              <a:rPr lang="pl-PL" dirty="0">
                <a:solidFill>
                  <a:srgbClr val="EE2D84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Kary i opłaty </a:t>
            </a:r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znajdują się informacje o opłatach naliczonych </a:t>
            </a:r>
            <a:b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</a:br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za przetrzymane pozycje oraz ewentualnych dodatkowych opłatach.</a:t>
            </a: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DA2C375F-66F2-0E9D-CFD1-FD25C14AA4F4}"/>
              </a:ext>
            </a:extLst>
          </p:cNvPr>
          <p:cNvGrpSpPr/>
          <p:nvPr/>
        </p:nvGrpSpPr>
        <p:grpSpPr>
          <a:xfrm>
            <a:off x="715616" y="2263233"/>
            <a:ext cx="7951304" cy="2594314"/>
            <a:chOff x="715616" y="2263233"/>
            <a:chExt cx="7951304" cy="2594314"/>
          </a:xfrm>
        </p:grpSpPr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0B8A1ED9-6729-4108-29F9-FDE7C55C3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5616" y="2263233"/>
              <a:ext cx="7951304" cy="2594314"/>
            </a:xfrm>
            <a:prstGeom prst="rect">
              <a:avLst/>
            </a:prstGeom>
          </p:spPr>
        </p:pic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B6678A82-8C5F-2237-66C4-FAF505608580}"/>
                </a:ext>
              </a:extLst>
            </p:cNvPr>
            <p:cNvSpPr/>
            <p:nvPr/>
          </p:nvSpPr>
          <p:spPr>
            <a:xfrm>
              <a:off x="2211450" y="3560390"/>
              <a:ext cx="1059678" cy="262783"/>
            </a:xfrm>
            <a:prstGeom prst="rect">
              <a:avLst/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3999702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2CF13-1515-181E-A9CA-EE4C61F45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98D33DBA-8DBF-59FA-9367-C71798F68382}"/>
              </a:ext>
            </a:extLst>
          </p:cNvPr>
          <p:cNvGrpSpPr/>
          <p:nvPr/>
        </p:nvGrpSpPr>
        <p:grpSpPr>
          <a:xfrm>
            <a:off x="-5" y="-11731"/>
            <a:ext cx="9144005" cy="6869731"/>
            <a:chOff x="-5" y="-11731"/>
            <a:chExt cx="9144005" cy="6869731"/>
          </a:xfrm>
        </p:grpSpPr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62542820-B5AF-8550-608A-FA913F9E11C2}"/>
                </a:ext>
              </a:extLst>
            </p:cNvPr>
            <p:cNvGrpSpPr/>
            <p:nvPr/>
          </p:nvGrpSpPr>
          <p:grpSpPr>
            <a:xfrm>
              <a:off x="-5" y="-11731"/>
              <a:ext cx="9144005" cy="6869731"/>
              <a:chOff x="-5" y="-11731"/>
              <a:chExt cx="9144005" cy="6869731"/>
            </a:xfrm>
          </p:grpSpPr>
          <p:pic>
            <p:nvPicPr>
              <p:cNvPr id="2" name="Symbol zastępczy obrazu 8">
                <a:extLst>
                  <a:ext uri="{FF2B5EF4-FFF2-40B4-BE49-F238E27FC236}">
                    <a16:creationId xmlns:a16="http://schemas.microsoft.com/office/drawing/2014/main" id="{E372DC97-5B4D-10A0-B2E8-A6ED6A67D5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-2" y="0"/>
                <a:ext cx="9144000" cy="5139446"/>
              </a:xfrm>
              <a:prstGeom prst="rect">
                <a:avLst/>
              </a:prstGeom>
            </p:spPr>
          </p:pic>
          <p:pic>
            <p:nvPicPr>
              <p:cNvPr id="3" name="Obraz 2" descr="Obraz zawierający tekst, Czcionka, Grafika, logo&#10;&#10;Zawartość wygenerowana przez AI może być niepoprawna.">
                <a:extLst>
                  <a:ext uri="{FF2B5EF4-FFF2-40B4-BE49-F238E27FC236}">
                    <a16:creationId xmlns:a16="http://schemas.microsoft.com/office/drawing/2014/main" id="{1B17F25D-D0EB-03F8-3CE2-ABBFBE3473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" y="-11731"/>
                <a:ext cx="2389534" cy="1089422"/>
              </a:xfrm>
              <a:prstGeom prst="rect">
                <a:avLst/>
              </a:prstGeom>
            </p:spPr>
          </p:pic>
          <p:pic>
            <p:nvPicPr>
              <p:cNvPr id="5" name="Symbol zastępczy obrazu 8">
                <a:extLst>
                  <a:ext uri="{FF2B5EF4-FFF2-40B4-BE49-F238E27FC236}">
                    <a16:creationId xmlns:a16="http://schemas.microsoft.com/office/drawing/2014/main" id="{3FB9E958-F3E3-8C78-B308-AB1552347D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0" y="1718554"/>
                <a:ext cx="9144000" cy="5139446"/>
              </a:xfrm>
              <a:prstGeom prst="rect">
                <a:avLst/>
              </a:prstGeom>
            </p:spPr>
          </p:pic>
        </p:grp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7D414FEA-8E88-F994-42C4-0F539CE0AB72}"/>
                </a:ext>
              </a:extLst>
            </p:cNvPr>
            <p:cNvSpPr/>
            <p:nvPr/>
          </p:nvSpPr>
          <p:spPr>
            <a:xfrm>
              <a:off x="1" y="1089422"/>
              <a:ext cx="9143999" cy="5768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D154029-2759-15E9-B667-0FF213D69417}"/>
              </a:ext>
            </a:extLst>
          </p:cNvPr>
          <p:cNvSpPr txBox="1"/>
          <p:nvPr/>
        </p:nvSpPr>
        <p:spPr>
          <a:xfrm>
            <a:off x="3774287" y="233615"/>
            <a:ext cx="5616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KONTO BIBLIOTECZNE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6F03E26-5AC1-94A7-EA87-4C36485EC0BC}"/>
              </a:ext>
            </a:extLst>
          </p:cNvPr>
          <p:cNvSpPr txBox="1"/>
          <p:nvPr/>
        </p:nvSpPr>
        <p:spPr>
          <a:xfrm>
            <a:off x="472719" y="1370051"/>
            <a:ext cx="83775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Klikając na zakładkę </a:t>
            </a:r>
            <a:r>
              <a:rPr lang="pl-PL" dirty="0">
                <a:solidFill>
                  <a:srgbClr val="EE2D84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Dane osobowe</a:t>
            </a:r>
            <a:r>
              <a:rPr lang="pl-PL" dirty="0">
                <a:solidFill>
                  <a:schemeClr val="accent1">
                    <a:lumMod val="5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, </a:t>
            </a:r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możesz sprawdzić datę ważności swojego konta bibliotecznego oraz swoje dane.</a:t>
            </a:r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82BDDA07-557F-FF89-F77B-6100DBF5E28E}"/>
              </a:ext>
            </a:extLst>
          </p:cNvPr>
          <p:cNvGrpSpPr/>
          <p:nvPr/>
        </p:nvGrpSpPr>
        <p:grpSpPr>
          <a:xfrm>
            <a:off x="559229" y="2028113"/>
            <a:ext cx="8204486" cy="4347211"/>
            <a:chOff x="559229" y="2028113"/>
            <a:chExt cx="8204486" cy="4347211"/>
          </a:xfrm>
        </p:grpSpPr>
        <p:pic>
          <p:nvPicPr>
            <p:cNvPr id="15" name="Obraz 14">
              <a:extLst>
                <a:ext uri="{FF2B5EF4-FFF2-40B4-BE49-F238E27FC236}">
                  <a16:creationId xmlns:a16="http://schemas.microsoft.com/office/drawing/2014/main" id="{9AFC520A-9BB8-CF63-97BF-07D9600988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9229" y="2028113"/>
              <a:ext cx="8204486" cy="4347211"/>
            </a:xfrm>
            <a:prstGeom prst="rect">
              <a:avLst/>
            </a:prstGeom>
          </p:spPr>
        </p:pic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769F7DE0-BFD0-E0D2-CB0B-E1EE66222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05299" y="3784098"/>
              <a:ext cx="1759133" cy="13155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321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A4185-24FF-BC7A-69F4-2D2A8FF72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E6B90922-6486-2F58-7E4C-877D6CFB1EEB}"/>
              </a:ext>
            </a:extLst>
          </p:cNvPr>
          <p:cNvGrpSpPr/>
          <p:nvPr/>
        </p:nvGrpSpPr>
        <p:grpSpPr>
          <a:xfrm>
            <a:off x="-5" y="-11731"/>
            <a:ext cx="9144005" cy="6869731"/>
            <a:chOff x="-5" y="-11731"/>
            <a:chExt cx="9144005" cy="6869731"/>
          </a:xfrm>
        </p:grpSpPr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E5FECEEA-F952-F773-E809-75D2A1688B31}"/>
                </a:ext>
              </a:extLst>
            </p:cNvPr>
            <p:cNvGrpSpPr/>
            <p:nvPr/>
          </p:nvGrpSpPr>
          <p:grpSpPr>
            <a:xfrm>
              <a:off x="-5" y="-11731"/>
              <a:ext cx="9144005" cy="6869731"/>
              <a:chOff x="-5" y="-11731"/>
              <a:chExt cx="9144005" cy="6869731"/>
            </a:xfrm>
          </p:grpSpPr>
          <p:pic>
            <p:nvPicPr>
              <p:cNvPr id="2" name="Symbol zastępczy obrazu 8">
                <a:extLst>
                  <a:ext uri="{FF2B5EF4-FFF2-40B4-BE49-F238E27FC236}">
                    <a16:creationId xmlns:a16="http://schemas.microsoft.com/office/drawing/2014/main" id="{24097584-1072-6E98-6FC7-A03740E7D7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-2" y="0"/>
                <a:ext cx="9144000" cy="5139446"/>
              </a:xfrm>
              <a:prstGeom prst="rect">
                <a:avLst/>
              </a:prstGeom>
            </p:spPr>
          </p:pic>
          <p:pic>
            <p:nvPicPr>
              <p:cNvPr id="3" name="Obraz 2" descr="Obraz zawierający tekst, Czcionka, Grafika, logo&#10;&#10;Zawartość wygenerowana przez AI może być niepoprawna.">
                <a:extLst>
                  <a:ext uri="{FF2B5EF4-FFF2-40B4-BE49-F238E27FC236}">
                    <a16:creationId xmlns:a16="http://schemas.microsoft.com/office/drawing/2014/main" id="{7D99FE6C-CD63-4716-00C2-EA5527ACA2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" y="-11731"/>
                <a:ext cx="2389534" cy="1089422"/>
              </a:xfrm>
              <a:prstGeom prst="rect">
                <a:avLst/>
              </a:prstGeom>
            </p:spPr>
          </p:pic>
          <p:pic>
            <p:nvPicPr>
              <p:cNvPr id="5" name="Symbol zastępczy obrazu 8">
                <a:extLst>
                  <a:ext uri="{FF2B5EF4-FFF2-40B4-BE49-F238E27FC236}">
                    <a16:creationId xmlns:a16="http://schemas.microsoft.com/office/drawing/2014/main" id="{4D86204B-17D0-5B01-7A78-D47106443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0" y="1718554"/>
                <a:ext cx="9144000" cy="5139446"/>
              </a:xfrm>
              <a:prstGeom prst="rect">
                <a:avLst/>
              </a:prstGeom>
            </p:spPr>
          </p:pic>
        </p:grp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B7B3ACC3-5D22-1895-F208-5E5F72328EA9}"/>
                </a:ext>
              </a:extLst>
            </p:cNvPr>
            <p:cNvSpPr/>
            <p:nvPr/>
          </p:nvSpPr>
          <p:spPr>
            <a:xfrm>
              <a:off x="1" y="1089422"/>
              <a:ext cx="9143999" cy="5768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769FE30-0CA7-924C-933F-0BA5A2C9512E}"/>
              </a:ext>
            </a:extLst>
          </p:cNvPr>
          <p:cNvSpPr txBox="1"/>
          <p:nvPr/>
        </p:nvSpPr>
        <p:spPr>
          <a:xfrm>
            <a:off x="3774287" y="233615"/>
            <a:ext cx="5616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KONTO BIBLIOTECZNE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6855C135-1608-AA9A-F433-B2B7D4D0FCBF}"/>
              </a:ext>
            </a:extLst>
          </p:cNvPr>
          <p:cNvSpPr txBox="1"/>
          <p:nvPr/>
        </p:nvSpPr>
        <p:spPr>
          <a:xfrm>
            <a:off x="333715" y="5402535"/>
            <a:ext cx="1829332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3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Kliknij na opcję „Zmiana hasła / Kodu PIN”.</a:t>
            </a:r>
          </a:p>
        </p:txBody>
      </p:sp>
      <p:pic>
        <p:nvPicPr>
          <p:cNvPr id="25" name="Obraz 24" descr="Obraz zawierający tekst, zrzut ekranu, Czcionka, numer&#10;&#10;Zawartość wygenerowana przez AI może być niepoprawna.">
            <a:extLst>
              <a:ext uri="{FF2B5EF4-FFF2-40B4-BE49-F238E27FC236}">
                <a16:creationId xmlns:a16="http://schemas.microsoft.com/office/drawing/2014/main" id="{DE053610-7C13-9749-43E0-9D78A243FC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523" y="2200375"/>
            <a:ext cx="2088869" cy="2972333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5BD3AE70-4521-4131-7298-39F49C7AE118}"/>
              </a:ext>
            </a:extLst>
          </p:cNvPr>
          <p:cNvSpPr txBox="1"/>
          <p:nvPr/>
        </p:nvSpPr>
        <p:spPr>
          <a:xfrm>
            <a:off x="2163047" y="5207033"/>
            <a:ext cx="2813474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3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W polu „Kod PIN” wpisz wymyślony przez Ciebie </a:t>
            </a:r>
            <a:r>
              <a:rPr lang="pl-PL" sz="13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czterocyfrowy </a:t>
            </a:r>
            <a:r>
              <a:rPr lang="pl-PL" sz="13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kod. </a:t>
            </a:r>
            <a:r>
              <a:rPr lang="pl-PL" sz="1300" u="sng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Pozostałych pól nie musisz uzupełniać. </a:t>
            </a:r>
          </a:p>
          <a:p>
            <a:pPr algn="ctr"/>
            <a:r>
              <a:rPr lang="pl-PL" sz="1300" u="sng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(</a:t>
            </a:r>
            <a:r>
              <a:rPr lang="pl-PL" sz="13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Użytkownicy zewnętrzni mogą także w tym miejscu zresetować hasło do konta).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4B23E5B9-E394-5BAC-1FF9-11112381CA0D}"/>
              </a:ext>
            </a:extLst>
          </p:cNvPr>
          <p:cNvSpPr txBox="1"/>
          <p:nvPr/>
        </p:nvSpPr>
        <p:spPr>
          <a:xfrm>
            <a:off x="4862990" y="5294813"/>
            <a:ext cx="4281008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3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Otrzymasz komunikat o poprawnym nadaniu PIN-u. </a:t>
            </a:r>
            <a:br>
              <a:rPr lang="pl-PL" sz="13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</a:br>
            <a:r>
              <a:rPr lang="pl-PL" sz="13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W ten sam sposób możesz także </a:t>
            </a:r>
            <a:br>
              <a:rPr lang="pl-PL" sz="13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</a:br>
            <a:r>
              <a:rPr lang="pl-PL" sz="13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w dowolnej chwili zmienić swój kod.  </a:t>
            </a:r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584BA23C-4C12-0BDD-40F9-F7FEA7FA8427}"/>
              </a:ext>
            </a:extLst>
          </p:cNvPr>
          <p:cNvGrpSpPr/>
          <p:nvPr/>
        </p:nvGrpSpPr>
        <p:grpSpPr>
          <a:xfrm>
            <a:off x="4786036" y="2652922"/>
            <a:ext cx="4155318" cy="2527888"/>
            <a:chOff x="4862991" y="2115984"/>
            <a:chExt cx="4155318" cy="2527888"/>
          </a:xfrm>
        </p:grpSpPr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F0A5FA8D-4021-21B6-D199-2E1CBB64A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62991" y="2115984"/>
              <a:ext cx="4155318" cy="2527888"/>
            </a:xfrm>
            <a:prstGeom prst="rect">
              <a:avLst/>
            </a:prstGeom>
          </p:spPr>
        </p:pic>
        <p:pic>
          <p:nvPicPr>
            <p:cNvPr id="19" name="Obraz 18">
              <a:extLst>
                <a:ext uri="{FF2B5EF4-FFF2-40B4-BE49-F238E27FC236}">
                  <a16:creationId xmlns:a16="http://schemas.microsoft.com/office/drawing/2014/main" id="{6008B807-4205-966F-2735-FFA8CF9913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13427" y="3044847"/>
              <a:ext cx="2564166" cy="239922"/>
            </a:xfrm>
            <a:prstGeom prst="rect">
              <a:avLst/>
            </a:prstGeom>
          </p:spPr>
        </p:pic>
      </p:grp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EAEA382-4364-F950-0925-87AAA4B179FC}"/>
              </a:ext>
            </a:extLst>
          </p:cNvPr>
          <p:cNvSpPr txBox="1"/>
          <p:nvPr/>
        </p:nvSpPr>
        <p:spPr>
          <a:xfrm>
            <a:off x="212921" y="1352511"/>
            <a:ext cx="87181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Aby skorzystać w Bibliotece z urządzeń samoobsługowych (</a:t>
            </a:r>
            <a:r>
              <a:rPr lang="pl-PL" sz="16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selfchecka</a:t>
            </a:r>
            <a:r>
              <a:rPr lang="pl-PL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 oraz książkomatu) musisz posiadać kod PIN, który będzie służyć jako Twoje hasło. Wygenerujesz go w zakładce </a:t>
            </a:r>
            <a:r>
              <a:rPr lang="pl-PL" sz="1600" dirty="0">
                <a:solidFill>
                  <a:srgbClr val="E72E87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Dane osobowe</a:t>
            </a:r>
            <a:r>
              <a:rPr lang="pl-PL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. 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47F5CDDF-B2A3-DD9F-E581-54548DEC6D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715" y="2216578"/>
            <a:ext cx="1947888" cy="2972333"/>
          </a:xfrm>
          <a:prstGeom prst="rect">
            <a:avLst/>
          </a:prstGeom>
        </p:spPr>
      </p:pic>
      <p:sp>
        <p:nvSpPr>
          <p:cNvPr id="18" name="Strzałka: w prawo 17">
            <a:extLst>
              <a:ext uri="{FF2B5EF4-FFF2-40B4-BE49-F238E27FC236}">
                <a16:creationId xmlns:a16="http://schemas.microsoft.com/office/drawing/2014/main" id="{AE157ACA-43A4-DB62-026A-E456939DDB27}"/>
              </a:ext>
            </a:extLst>
          </p:cNvPr>
          <p:cNvSpPr/>
          <p:nvPr/>
        </p:nvSpPr>
        <p:spPr>
          <a:xfrm rot="16200000">
            <a:off x="489277" y="4408928"/>
            <a:ext cx="1636766" cy="338717"/>
          </a:xfrm>
          <a:prstGeom prst="rightArrow">
            <a:avLst/>
          </a:prstGeom>
          <a:solidFill>
            <a:srgbClr val="EE2D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</p:spTree>
    <p:extLst>
      <p:ext uri="{BB962C8B-B14F-4D97-AF65-F5344CB8AC3E}">
        <p14:creationId xmlns:p14="http://schemas.microsoft.com/office/powerpoint/2010/main" val="2007456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C46A6-D816-F405-0D50-3435E8563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609C9BAA-6F98-C222-F740-F5873C0CD939}"/>
              </a:ext>
            </a:extLst>
          </p:cNvPr>
          <p:cNvGrpSpPr/>
          <p:nvPr/>
        </p:nvGrpSpPr>
        <p:grpSpPr>
          <a:xfrm>
            <a:off x="-5" y="-11731"/>
            <a:ext cx="9144005" cy="6869731"/>
            <a:chOff x="-5" y="-11731"/>
            <a:chExt cx="9144005" cy="6869731"/>
          </a:xfrm>
        </p:grpSpPr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D7095E79-E292-0472-4A8E-C00A7CF236E9}"/>
                </a:ext>
              </a:extLst>
            </p:cNvPr>
            <p:cNvGrpSpPr/>
            <p:nvPr/>
          </p:nvGrpSpPr>
          <p:grpSpPr>
            <a:xfrm>
              <a:off x="-5" y="-11731"/>
              <a:ext cx="9144005" cy="6869731"/>
              <a:chOff x="-5" y="-11731"/>
              <a:chExt cx="9144005" cy="6869731"/>
            </a:xfrm>
          </p:grpSpPr>
          <p:pic>
            <p:nvPicPr>
              <p:cNvPr id="2" name="Symbol zastępczy obrazu 8">
                <a:extLst>
                  <a:ext uri="{FF2B5EF4-FFF2-40B4-BE49-F238E27FC236}">
                    <a16:creationId xmlns:a16="http://schemas.microsoft.com/office/drawing/2014/main" id="{3D5B6FE1-C6A4-082C-B37A-CE01F9F4BE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-2" y="0"/>
                <a:ext cx="9144000" cy="5139446"/>
              </a:xfrm>
              <a:prstGeom prst="rect">
                <a:avLst/>
              </a:prstGeom>
            </p:spPr>
          </p:pic>
          <p:pic>
            <p:nvPicPr>
              <p:cNvPr id="3" name="Obraz 2" descr="Obraz zawierający tekst, Czcionka, Grafika, logo&#10;&#10;Zawartość wygenerowana przez AI może być niepoprawna.">
                <a:extLst>
                  <a:ext uri="{FF2B5EF4-FFF2-40B4-BE49-F238E27FC236}">
                    <a16:creationId xmlns:a16="http://schemas.microsoft.com/office/drawing/2014/main" id="{9047BD70-0B2B-0D25-8C59-244F2F5C78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" y="-11731"/>
                <a:ext cx="2389534" cy="1089422"/>
              </a:xfrm>
              <a:prstGeom prst="rect">
                <a:avLst/>
              </a:prstGeom>
            </p:spPr>
          </p:pic>
          <p:pic>
            <p:nvPicPr>
              <p:cNvPr id="5" name="Symbol zastępczy obrazu 8">
                <a:extLst>
                  <a:ext uri="{FF2B5EF4-FFF2-40B4-BE49-F238E27FC236}">
                    <a16:creationId xmlns:a16="http://schemas.microsoft.com/office/drawing/2014/main" id="{FC0E9BD5-4CB8-EDC4-1F58-E13B3CB68F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0" y="1718554"/>
                <a:ext cx="9144000" cy="5139446"/>
              </a:xfrm>
              <a:prstGeom prst="rect">
                <a:avLst/>
              </a:prstGeom>
            </p:spPr>
          </p:pic>
        </p:grp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747CF9AB-3810-889D-F387-9F0D2FC87404}"/>
                </a:ext>
              </a:extLst>
            </p:cNvPr>
            <p:cNvSpPr/>
            <p:nvPr/>
          </p:nvSpPr>
          <p:spPr>
            <a:xfrm>
              <a:off x="1" y="1089422"/>
              <a:ext cx="9143999" cy="5768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E3EE056-EC8F-7A66-9D2F-A1C2512018D3}"/>
              </a:ext>
            </a:extLst>
          </p:cNvPr>
          <p:cNvSpPr txBox="1"/>
          <p:nvPr/>
        </p:nvSpPr>
        <p:spPr>
          <a:xfrm>
            <a:off x="3946303" y="200235"/>
            <a:ext cx="5616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RESETOWANIE HASŁA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0232826D-391E-BB2D-9CE5-A02D6A5B41E7}"/>
              </a:ext>
            </a:extLst>
          </p:cNvPr>
          <p:cNvSpPr txBox="1"/>
          <p:nvPr/>
        </p:nvSpPr>
        <p:spPr>
          <a:xfrm>
            <a:off x="688435" y="1490163"/>
            <a:ext cx="80953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Hasło do swojego konta możesz także zresetować za pomocą linku w panelu logowania: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F16DBA8E-F878-58DD-7DCE-92EB2090B5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95" y="2262039"/>
            <a:ext cx="3603959" cy="3736683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EF8531F6-5B00-7B47-A094-877E4699D9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1676" y="2272017"/>
            <a:ext cx="3105487" cy="3736683"/>
          </a:xfrm>
          <a:prstGeom prst="rect">
            <a:avLst/>
          </a:prstGeom>
        </p:spPr>
      </p:pic>
      <p:sp>
        <p:nvSpPr>
          <p:cNvPr id="18" name="Strzałka: w prawo 17">
            <a:extLst>
              <a:ext uri="{FF2B5EF4-FFF2-40B4-BE49-F238E27FC236}">
                <a16:creationId xmlns:a16="http://schemas.microsoft.com/office/drawing/2014/main" id="{4BB124E7-B438-540E-392D-1DCE93CC3750}"/>
              </a:ext>
            </a:extLst>
          </p:cNvPr>
          <p:cNvSpPr/>
          <p:nvPr/>
        </p:nvSpPr>
        <p:spPr>
          <a:xfrm>
            <a:off x="290137" y="4752265"/>
            <a:ext cx="845425" cy="387182"/>
          </a:xfrm>
          <a:prstGeom prst="rightArrow">
            <a:avLst/>
          </a:prstGeom>
          <a:solidFill>
            <a:srgbClr val="EE2D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9" name="Strzałka: w prawo 18">
            <a:extLst>
              <a:ext uri="{FF2B5EF4-FFF2-40B4-BE49-F238E27FC236}">
                <a16:creationId xmlns:a16="http://schemas.microsoft.com/office/drawing/2014/main" id="{B10D937A-3B1F-27F2-CC00-10C200751A4B}"/>
              </a:ext>
            </a:extLst>
          </p:cNvPr>
          <p:cNvSpPr/>
          <p:nvPr/>
        </p:nvSpPr>
        <p:spPr>
          <a:xfrm>
            <a:off x="4864838" y="4558674"/>
            <a:ext cx="939673" cy="387182"/>
          </a:xfrm>
          <a:prstGeom prst="rightArrow">
            <a:avLst/>
          </a:prstGeom>
          <a:solidFill>
            <a:srgbClr val="EE2D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</p:spTree>
    <p:extLst>
      <p:ext uri="{BB962C8B-B14F-4D97-AF65-F5344CB8AC3E}">
        <p14:creationId xmlns:p14="http://schemas.microsoft.com/office/powerpoint/2010/main" val="1995438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45FB6-8C7F-C63D-15C0-ACDB01C7A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FE0DD278-BF87-BF8A-CE64-BB2D407628A8}"/>
              </a:ext>
            </a:extLst>
          </p:cNvPr>
          <p:cNvGrpSpPr/>
          <p:nvPr/>
        </p:nvGrpSpPr>
        <p:grpSpPr>
          <a:xfrm>
            <a:off x="-5" y="-11731"/>
            <a:ext cx="9144005" cy="6869731"/>
            <a:chOff x="-5" y="-11731"/>
            <a:chExt cx="9144005" cy="6869731"/>
          </a:xfrm>
        </p:grpSpPr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38621901-7B82-25F9-896F-D35104E8958F}"/>
                </a:ext>
              </a:extLst>
            </p:cNvPr>
            <p:cNvGrpSpPr/>
            <p:nvPr/>
          </p:nvGrpSpPr>
          <p:grpSpPr>
            <a:xfrm>
              <a:off x="-5" y="-11731"/>
              <a:ext cx="9144005" cy="6869731"/>
              <a:chOff x="-5" y="-11731"/>
              <a:chExt cx="9144005" cy="6869731"/>
            </a:xfrm>
          </p:grpSpPr>
          <p:pic>
            <p:nvPicPr>
              <p:cNvPr id="2" name="Symbol zastępczy obrazu 8">
                <a:extLst>
                  <a:ext uri="{FF2B5EF4-FFF2-40B4-BE49-F238E27FC236}">
                    <a16:creationId xmlns:a16="http://schemas.microsoft.com/office/drawing/2014/main" id="{2696ECE2-7AF5-FF98-8C1E-3C902E790B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-2" y="0"/>
                <a:ext cx="9144000" cy="5139446"/>
              </a:xfrm>
              <a:prstGeom prst="rect">
                <a:avLst/>
              </a:prstGeom>
            </p:spPr>
          </p:pic>
          <p:pic>
            <p:nvPicPr>
              <p:cNvPr id="3" name="Obraz 2" descr="Obraz zawierający tekst, Czcionka, Grafika, logo&#10;&#10;Zawartość wygenerowana przez AI może być niepoprawna.">
                <a:extLst>
                  <a:ext uri="{FF2B5EF4-FFF2-40B4-BE49-F238E27FC236}">
                    <a16:creationId xmlns:a16="http://schemas.microsoft.com/office/drawing/2014/main" id="{C9AAB100-9344-DA92-B8FD-5DF58995D6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" y="-11731"/>
                <a:ext cx="2389534" cy="1089422"/>
              </a:xfrm>
              <a:prstGeom prst="rect">
                <a:avLst/>
              </a:prstGeom>
            </p:spPr>
          </p:pic>
          <p:pic>
            <p:nvPicPr>
              <p:cNvPr id="5" name="Symbol zastępczy obrazu 8">
                <a:extLst>
                  <a:ext uri="{FF2B5EF4-FFF2-40B4-BE49-F238E27FC236}">
                    <a16:creationId xmlns:a16="http://schemas.microsoft.com/office/drawing/2014/main" id="{ABFB3CBC-29D7-4BDA-8110-12FA178807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0" y="1718554"/>
                <a:ext cx="9144000" cy="5139446"/>
              </a:xfrm>
              <a:prstGeom prst="rect">
                <a:avLst/>
              </a:prstGeom>
            </p:spPr>
          </p:pic>
        </p:grp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89401D72-646E-9B79-1A13-DBE7B50FBCC7}"/>
                </a:ext>
              </a:extLst>
            </p:cNvPr>
            <p:cNvSpPr/>
            <p:nvPr/>
          </p:nvSpPr>
          <p:spPr>
            <a:xfrm>
              <a:off x="1" y="1089422"/>
              <a:ext cx="9143999" cy="5768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</p:grp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B443ECE-AB93-8D49-2F79-C8C2B0A4FDE1}"/>
              </a:ext>
            </a:extLst>
          </p:cNvPr>
          <p:cNvSpPr txBox="1"/>
          <p:nvPr/>
        </p:nvSpPr>
        <p:spPr>
          <a:xfrm>
            <a:off x="565982" y="1404142"/>
            <a:ext cx="80953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Wypełnij pola zgodnie z informacjami wyświetlanymi na ekranie.</a:t>
            </a:r>
            <a:b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</a:br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Na podany adres e-mail zostaną wysłane nowe dane </a:t>
            </a:r>
            <a:r>
              <a:rPr lang="pl-PL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do logowania.</a:t>
            </a:r>
            <a:endParaRPr lang="pl-PL" dirty="0">
              <a:solidFill>
                <a:schemeClr val="tx2">
                  <a:lumMod val="90000"/>
                  <a:lumOff val="10000"/>
                </a:schemeClr>
              </a:solidFill>
              <a:latin typeface="Uniwroclavica" panose="020B0503050901010002" pitchFamily="34" charset="0"/>
              <a:ea typeface="Uniwroclavica" panose="020B0503050901010002" pitchFamily="34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6927A9F-83B0-3595-0198-047F2D2BD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2563" y="2272018"/>
            <a:ext cx="3477110" cy="3772426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16987F2A-24B1-7C83-9D8D-1D0C75787B16}"/>
              </a:ext>
            </a:extLst>
          </p:cNvPr>
          <p:cNvSpPr txBox="1"/>
          <p:nvPr/>
        </p:nvSpPr>
        <p:spPr>
          <a:xfrm>
            <a:off x="3946303" y="200235"/>
            <a:ext cx="5616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RESETOWANIE HASŁA</a:t>
            </a:r>
          </a:p>
        </p:txBody>
      </p:sp>
    </p:spTree>
    <p:extLst>
      <p:ext uri="{BB962C8B-B14F-4D97-AF65-F5344CB8AC3E}">
        <p14:creationId xmlns:p14="http://schemas.microsoft.com/office/powerpoint/2010/main" val="1541254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68C46-A10B-F127-F436-86D11B57B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BA384A88-D460-3F32-CD01-396C83CA701F}"/>
              </a:ext>
            </a:extLst>
          </p:cNvPr>
          <p:cNvGrpSpPr/>
          <p:nvPr/>
        </p:nvGrpSpPr>
        <p:grpSpPr>
          <a:xfrm>
            <a:off x="-5" y="-11731"/>
            <a:ext cx="9144005" cy="6869731"/>
            <a:chOff x="-5" y="-11731"/>
            <a:chExt cx="9144005" cy="6869731"/>
          </a:xfrm>
        </p:grpSpPr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24393F4B-755C-86A9-6EA9-B21CA7362674}"/>
                </a:ext>
              </a:extLst>
            </p:cNvPr>
            <p:cNvGrpSpPr/>
            <p:nvPr/>
          </p:nvGrpSpPr>
          <p:grpSpPr>
            <a:xfrm>
              <a:off x="-5" y="-11731"/>
              <a:ext cx="9144005" cy="6869731"/>
              <a:chOff x="-5" y="-11731"/>
              <a:chExt cx="9144005" cy="6869731"/>
            </a:xfrm>
          </p:grpSpPr>
          <p:pic>
            <p:nvPicPr>
              <p:cNvPr id="2" name="Symbol zastępczy obrazu 8">
                <a:extLst>
                  <a:ext uri="{FF2B5EF4-FFF2-40B4-BE49-F238E27FC236}">
                    <a16:creationId xmlns:a16="http://schemas.microsoft.com/office/drawing/2014/main" id="{4A1568EA-52EE-EA62-4724-7E63FEAEDC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-2" y="0"/>
                <a:ext cx="9144000" cy="5139446"/>
              </a:xfrm>
              <a:prstGeom prst="rect">
                <a:avLst/>
              </a:prstGeom>
            </p:spPr>
          </p:pic>
          <p:pic>
            <p:nvPicPr>
              <p:cNvPr id="3" name="Obraz 2" descr="Obraz zawierający tekst, Czcionka, Grafika, logo&#10;&#10;Zawartość wygenerowana przez AI może być niepoprawna.">
                <a:extLst>
                  <a:ext uri="{FF2B5EF4-FFF2-40B4-BE49-F238E27FC236}">
                    <a16:creationId xmlns:a16="http://schemas.microsoft.com/office/drawing/2014/main" id="{106A5421-7BCF-D359-F3CF-2568EE3252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" y="-11731"/>
                <a:ext cx="2389534" cy="1089422"/>
              </a:xfrm>
              <a:prstGeom prst="rect">
                <a:avLst/>
              </a:prstGeom>
            </p:spPr>
          </p:pic>
          <p:pic>
            <p:nvPicPr>
              <p:cNvPr id="5" name="Symbol zastępczy obrazu 8">
                <a:extLst>
                  <a:ext uri="{FF2B5EF4-FFF2-40B4-BE49-F238E27FC236}">
                    <a16:creationId xmlns:a16="http://schemas.microsoft.com/office/drawing/2014/main" id="{41BF233E-2081-20D7-B5A7-9E0B2B8DDD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0" y="1718554"/>
                <a:ext cx="9144000" cy="5139446"/>
              </a:xfrm>
              <a:prstGeom prst="rect">
                <a:avLst/>
              </a:prstGeom>
            </p:spPr>
          </p:pic>
        </p:grp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005D5C7B-A341-E94E-7060-07C1969F5AA2}"/>
                </a:ext>
              </a:extLst>
            </p:cNvPr>
            <p:cNvSpPr/>
            <p:nvPr/>
          </p:nvSpPr>
          <p:spPr>
            <a:xfrm>
              <a:off x="1" y="1089422"/>
              <a:ext cx="9143999" cy="5768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</p:grp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F315516-F37C-F330-6E13-5A1D60B1D3CE}"/>
              </a:ext>
            </a:extLst>
          </p:cNvPr>
          <p:cNvSpPr txBox="1"/>
          <p:nvPr/>
        </p:nvSpPr>
        <p:spPr>
          <a:xfrm>
            <a:off x="665570" y="2139072"/>
            <a:ext cx="80953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W razie problemów związanych z dostępem do konta prosimy o kontakt </a:t>
            </a:r>
            <a:b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</a:br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z Wypożyczalnią Miejscową </a:t>
            </a:r>
            <a:r>
              <a:rPr lang="pl-PL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BUWr</a:t>
            </a:r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: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91EB1F46-8180-E833-73A0-2A07F49E3D93}"/>
              </a:ext>
            </a:extLst>
          </p:cNvPr>
          <p:cNvSpPr txBox="1"/>
          <p:nvPr/>
        </p:nvSpPr>
        <p:spPr>
          <a:xfrm>
            <a:off x="3233005" y="3177594"/>
            <a:ext cx="29604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sw.bu@uwr.edu.pl</a:t>
            </a:r>
            <a:br>
              <a:rPr lang="pl-PL" sz="2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</a:br>
            <a:r>
              <a:rPr lang="pl-PL" sz="2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(+48) 71 375 76 01</a:t>
            </a:r>
          </a:p>
          <a:p>
            <a:endParaRPr lang="pl-PL" sz="2400" dirty="0">
              <a:solidFill>
                <a:schemeClr val="tx2">
                  <a:lumMod val="90000"/>
                  <a:lumOff val="10000"/>
                </a:schemeClr>
              </a:solidFill>
              <a:latin typeface="Uniwroclavica" panose="020B0503050901010002" pitchFamily="34" charset="0"/>
              <a:ea typeface="Uniwroclavica" panose="020B0503050901010002" pitchFamily="34" charset="0"/>
            </a:endParaRPr>
          </a:p>
          <a:p>
            <a:pPr algn="ctr"/>
            <a:endParaRPr lang="pl-PL" sz="2400" dirty="0">
              <a:solidFill>
                <a:schemeClr val="tx2">
                  <a:lumMod val="90000"/>
                  <a:lumOff val="10000"/>
                </a:schemeClr>
              </a:solidFill>
              <a:latin typeface="Uniwroclavica" panose="020B0503050901010002" pitchFamily="34" charset="0"/>
              <a:ea typeface="Uniwroclavica" panose="020B05030509010100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957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BCAAE-2F63-A80A-9849-8F1327234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2C5D52A7-4081-B53F-C2EB-12FF836FB1B2}"/>
              </a:ext>
            </a:extLst>
          </p:cNvPr>
          <p:cNvGrpSpPr/>
          <p:nvPr/>
        </p:nvGrpSpPr>
        <p:grpSpPr>
          <a:xfrm>
            <a:off x="-5" y="-11731"/>
            <a:ext cx="9144005" cy="6869731"/>
            <a:chOff x="-5" y="-11731"/>
            <a:chExt cx="9144005" cy="6869731"/>
          </a:xfrm>
        </p:grpSpPr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4512A2D4-D49B-2ED8-48B7-82CCAAE7A1BC}"/>
                </a:ext>
              </a:extLst>
            </p:cNvPr>
            <p:cNvGrpSpPr/>
            <p:nvPr/>
          </p:nvGrpSpPr>
          <p:grpSpPr>
            <a:xfrm>
              <a:off x="-5" y="-11731"/>
              <a:ext cx="9144005" cy="6869731"/>
              <a:chOff x="-5" y="-11731"/>
              <a:chExt cx="9144005" cy="6869731"/>
            </a:xfrm>
          </p:grpSpPr>
          <p:pic>
            <p:nvPicPr>
              <p:cNvPr id="2" name="Symbol zastępczy obrazu 8">
                <a:extLst>
                  <a:ext uri="{FF2B5EF4-FFF2-40B4-BE49-F238E27FC236}">
                    <a16:creationId xmlns:a16="http://schemas.microsoft.com/office/drawing/2014/main" id="{2AC562FB-D123-430E-3EE6-D7FD77A33C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-2" y="0"/>
                <a:ext cx="9144000" cy="5139446"/>
              </a:xfrm>
              <a:prstGeom prst="rect">
                <a:avLst/>
              </a:prstGeom>
            </p:spPr>
          </p:pic>
          <p:pic>
            <p:nvPicPr>
              <p:cNvPr id="3" name="Obraz 2" descr="Obraz zawierający tekst, Czcionka, Grafika, logo&#10;&#10;Zawartość wygenerowana przez AI może być niepoprawna.">
                <a:extLst>
                  <a:ext uri="{FF2B5EF4-FFF2-40B4-BE49-F238E27FC236}">
                    <a16:creationId xmlns:a16="http://schemas.microsoft.com/office/drawing/2014/main" id="{BD476033-6AE5-345C-089B-DC4FC94E6E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" y="-11731"/>
                <a:ext cx="2389534" cy="1089422"/>
              </a:xfrm>
              <a:prstGeom prst="rect">
                <a:avLst/>
              </a:prstGeom>
            </p:spPr>
          </p:pic>
          <p:pic>
            <p:nvPicPr>
              <p:cNvPr id="5" name="Symbol zastępczy obrazu 8">
                <a:extLst>
                  <a:ext uri="{FF2B5EF4-FFF2-40B4-BE49-F238E27FC236}">
                    <a16:creationId xmlns:a16="http://schemas.microsoft.com/office/drawing/2014/main" id="{E847B9E7-3D61-D91A-E4E6-6BC6E2CFE2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0" y="1718554"/>
                <a:ext cx="9144000" cy="5139446"/>
              </a:xfrm>
              <a:prstGeom prst="rect">
                <a:avLst/>
              </a:prstGeom>
            </p:spPr>
          </p:pic>
        </p:grp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C7E9C3ED-AEFD-8A61-E065-8E9503E633B9}"/>
                </a:ext>
              </a:extLst>
            </p:cNvPr>
            <p:cNvSpPr/>
            <p:nvPr/>
          </p:nvSpPr>
          <p:spPr>
            <a:xfrm>
              <a:off x="1" y="1089422"/>
              <a:ext cx="9143999" cy="5768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</p:grp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6048DC88-90F6-59EC-3843-1715AEA15F3E}"/>
              </a:ext>
            </a:extLst>
          </p:cNvPr>
          <p:cNvSpPr txBox="1"/>
          <p:nvPr/>
        </p:nvSpPr>
        <p:spPr>
          <a:xfrm>
            <a:off x="609571" y="1485768"/>
            <a:ext cx="7924858" cy="6117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8575" tIns="28575" rIns="28575" bIns="28575" numCol="1" spcCol="38100" rtlCol="0" anchor="ctr">
            <a:spAutoFit/>
          </a:bodyPr>
          <a:lstStyle/>
          <a:p>
            <a:pPr algn="ctr"/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Aby zalogować się na swoje konto biblioteczne, kliknij w odnośnik w prawym górnym rogu ekranu.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116D1FCF-EFAC-20D8-16E3-229CC30C58F0}"/>
              </a:ext>
            </a:extLst>
          </p:cNvPr>
          <p:cNvSpPr txBox="1"/>
          <p:nvPr/>
        </p:nvSpPr>
        <p:spPr>
          <a:xfrm>
            <a:off x="5688530" y="198574"/>
            <a:ext cx="4042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LOGOWANIE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ABD3A70-C35E-50E8-47A0-28749F2AB1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13367"/>
            <a:ext cx="9144000" cy="3611115"/>
          </a:xfrm>
          <a:prstGeom prst="rect">
            <a:avLst/>
          </a:prstGeom>
        </p:spPr>
      </p:pic>
      <p:sp>
        <p:nvSpPr>
          <p:cNvPr id="18" name="Strzałka: w prawo 17">
            <a:extLst>
              <a:ext uri="{FF2B5EF4-FFF2-40B4-BE49-F238E27FC236}">
                <a16:creationId xmlns:a16="http://schemas.microsoft.com/office/drawing/2014/main" id="{AEBF8875-B561-7FEB-55C6-697CDE25568D}"/>
              </a:ext>
            </a:extLst>
          </p:cNvPr>
          <p:cNvSpPr/>
          <p:nvPr/>
        </p:nvSpPr>
        <p:spPr>
          <a:xfrm rot="2777220">
            <a:off x="7506471" y="2094892"/>
            <a:ext cx="924512" cy="351960"/>
          </a:xfrm>
          <a:prstGeom prst="rightArrow">
            <a:avLst/>
          </a:prstGeom>
          <a:solidFill>
            <a:srgbClr val="EE2D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</p:spTree>
    <p:extLst>
      <p:ext uri="{BB962C8B-B14F-4D97-AF65-F5344CB8AC3E}">
        <p14:creationId xmlns:p14="http://schemas.microsoft.com/office/powerpoint/2010/main" val="2893029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1D9FB-D735-F84E-4476-D0FE1B065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7A615CC8-C4D7-8C0E-4410-610CDC18F3D8}"/>
              </a:ext>
            </a:extLst>
          </p:cNvPr>
          <p:cNvGrpSpPr/>
          <p:nvPr/>
        </p:nvGrpSpPr>
        <p:grpSpPr>
          <a:xfrm>
            <a:off x="-5" y="-11731"/>
            <a:ext cx="9144005" cy="6990047"/>
            <a:chOff x="-5" y="-11731"/>
            <a:chExt cx="9144005" cy="6869731"/>
          </a:xfrm>
        </p:grpSpPr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11311FA3-B0B0-F27C-091D-5BDA5109D2CC}"/>
                </a:ext>
              </a:extLst>
            </p:cNvPr>
            <p:cNvGrpSpPr/>
            <p:nvPr/>
          </p:nvGrpSpPr>
          <p:grpSpPr>
            <a:xfrm>
              <a:off x="-5" y="-11731"/>
              <a:ext cx="9144005" cy="6869731"/>
              <a:chOff x="-5" y="-11731"/>
              <a:chExt cx="9144005" cy="6869731"/>
            </a:xfrm>
          </p:grpSpPr>
          <p:pic>
            <p:nvPicPr>
              <p:cNvPr id="2" name="Symbol zastępczy obrazu 8">
                <a:extLst>
                  <a:ext uri="{FF2B5EF4-FFF2-40B4-BE49-F238E27FC236}">
                    <a16:creationId xmlns:a16="http://schemas.microsoft.com/office/drawing/2014/main" id="{8CFDC721-1A53-4388-9163-AB14D7F333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-2" y="0"/>
                <a:ext cx="9144000" cy="5139446"/>
              </a:xfrm>
              <a:prstGeom prst="rect">
                <a:avLst/>
              </a:prstGeom>
            </p:spPr>
          </p:pic>
          <p:pic>
            <p:nvPicPr>
              <p:cNvPr id="3" name="Obraz 2" descr="Obraz zawierający tekst, Czcionka, Grafika, logo&#10;&#10;Zawartość wygenerowana przez AI może być niepoprawna.">
                <a:extLst>
                  <a:ext uri="{FF2B5EF4-FFF2-40B4-BE49-F238E27FC236}">
                    <a16:creationId xmlns:a16="http://schemas.microsoft.com/office/drawing/2014/main" id="{4828FBCC-AF44-0A08-3578-BCBE648943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" y="-11731"/>
                <a:ext cx="2389534" cy="1089422"/>
              </a:xfrm>
              <a:prstGeom prst="rect">
                <a:avLst/>
              </a:prstGeom>
            </p:spPr>
          </p:pic>
          <p:pic>
            <p:nvPicPr>
              <p:cNvPr id="5" name="Symbol zastępczy obrazu 8">
                <a:extLst>
                  <a:ext uri="{FF2B5EF4-FFF2-40B4-BE49-F238E27FC236}">
                    <a16:creationId xmlns:a16="http://schemas.microsoft.com/office/drawing/2014/main" id="{C58F0398-9BEF-E0B3-A627-06A3730CAA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0" y="1718554"/>
                <a:ext cx="9144000" cy="5139446"/>
              </a:xfrm>
              <a:prstGeom prst="rect">
                <a:avLst/>
              </a:prstGeom>
            </p:spPr>
          </p:pic>
        </p:grp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51B36C53-FE73-DF7B-8D2D-26562971A1CB}"/>
                </a:ext>
              </a:extLst>
            </p:cNvPr>
            <p:cNvSpPr/>
            <p:nvPr/>
          </p:nvSpPr>
          <p:spPr>
            <a:xfrm>
              <a:off x="1" y="1089422"/>
              <a:ext cx="9143999" cy="5768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</p:grpSp>
      <p:pic>
        <p:nvPicPr>
          <p:cNvPr id="9" name="Obraz 8">
            <a:extLst>
              <a:ext uri="{FF2B5EF4-FFF2-40B4-BE49-F238E27FC236}">
                <a16:creationId xmlns:a16="http://schemas.microsoft.com/office/drawing/2014/main" id="{9977FFAE-39C6-A921-85C0-45259DA91D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9779" y="1748857"/>
            <a:ext cx="4261158" cy="3982475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8F90796-7895-29E9-B506-ECC78C9B0275}"/>
              </a:ext>
            </a:extLst>
          </p:cNvPr>
          <p:cNvSpPr txBox="1"/>
          <p:nvPr/>
        </p:nvSpPr>
        <p:spPr>
          <a:xfrm>
            <a:off x="339429" y="4012961"/>
            <a:ext cx="3500923" cy="5501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8575" tIns="28575" rIns="28575" bIns="28575" numCol="1" spcCol="38100" rtlCol="0" anchor="ctr">
            <a:spAutoFit/>
          </a:bodyPr>
          <a:lstStyle/>
          <a:p>
            <a:pPr algn="ctr"/>
            <a:r>
              <a:rPr lang="pl-PL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Zaakceptuj </a:t>
            </a:r>
            <a:r>
              <a:rPr lang="pl-PL" sz="1600" dirty="0">
                <a:solidFill>
                  <a:srgbClr val="E72E87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Regulamin</a:t>
            </a:r>
            <a:r>
              <a:rPr lang="pl-PL" sz="16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, a następnie wybierz kategorię użytkownika.</a:t>
            </a:r>
          </a:p>
        </p:txBody>
      </p:sp>
      <p:sp>
        <p:nvSpPr>
          <p:cNvPr id="12" name="Strzałka: w prawo 11">
            <a:extLst>
              <a:ext uri="{FF2B5EF4-FFF2-40B4-BE49-F238E27FC236}">
                <a16:creationId xmlns:a16="http://schemas.microsoft.com/office/drawing/2014/main" id="{A4B26E22-0FB0-B0DB-C376-AD2B193A32DD}"/>
              </a:ext>
            </a:extLst>
          </p:cNvPr>
          <p:cNvSpPr/>
          <p:nvPr/>
        </p:nvSpPr>
        <p:spPr>
          <a:xfrm>
            <a:off x="3476716" y="4547782"/>
            <a:ext cx="1584300" cy="351960"/>
          </a:xfrm>
          <a:prstGeom prst="rightArrow">
            <a:avLst/>
          </a:prstGeom>
          <a:solidFill>
            <a:srgbClr val="EE2D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5B47FC0-9E83-F02C-A826-8D14ED9BEC2B}"/>
              </a:ext>
            </a:extLst>
          </p:cNvPr>
          <p:cNvSpPr txBox="1"/>
          <p:nvPr/>
        </p:nvSpPr>
        <p:spPr>
          <a:xfrm>
            <a:off x="5570835" y="210814"/>
            <a:ext cx="4042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LOGOWANIE</a:t>
            </a:r>
          </a:p>
        </p:txBody>
      </p:sp>
    </p:spTree>
    <p:extLst>
      <p:ext uri="{BB962C8B-B14F-4D97-AF65-F5344CB8AC3E}">
        <p14:creationId xmlns:p14="http://schemas.microsoft.com/office/powerpoint/2010/main" val="739647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E1BFB-7EF5-4F7B-0C60-5B99D98B6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26A4BF3F-8025-AAAE-3B72-1C335F77BAEF}"/>
              </a:ext>
            </a:extLst>
          </p:cNvPr>
          <p:cNvGrpSpPr/>
          <p:nvPr/>
        </p:nvGrpSpPr>
        <p:grpSpPr>
          <a:xfrm>
            <a:off x="-5" y="-11731"/>
            <a:ext cx="9144005" cy="6869731"/>
            <a:chOff x="-5" y="-11731"/>
            <a:chExt cx="9144005" cy="6869731"/>
          </a:xfrm>
        </p:grpSpPr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36466CB9-79D2-0642-339C-8842E1C0ADC0}"/>
                </a:ext>
              </a:extLst>
            </p:cNvPr>
            <p:cNvGrpSpPr/>
            <p:nvPr/>
          </p:nvGrpSpPr>
          <p:grpSpPr>
            <a:xfrm>
              <a:off x="-5" y="-11731"/>
              <a:ext cx="9144005" cy="6869731"/>
              <a:chOff x="-5" y="-11731"/>
              <a:chExt cx="9144005" cy="6869731"/>
            </a:xfrm>
          </p:grpSpPr>
          <p:pic>
            <p:nvPicPr>
              <p:cNvPr id="2" name="Symbol zastępczy obrazu 8">
                <a:extLst>
                  <a:ext uri="{FF2B5EF4-FFF2-40B4-BE49-F238E27FC236}">
                    <a16:creationId xmlns:a16="http://schemas.microsoft.com/office/drawing/2014/main" id="{90EB2EBD-226A-AC9D-39B2-5AD118DF32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-2" y="0"/>
                <a:ext cx="9144000" cy="5139446"/>
              </a:xfrm>
              <a:prstGeom prst="rect">
                <a:avLst/>
              </a:prstGeom>
            </p:spPr>
          </p:pic>
          <p:pic>
            <p:nvPicPr>
              <p:cNvPr id="3" name="Obraz 2" descr="Obraz zawierający tekst, Czcionka, Grafika, logo&#10;&#10;Zawartość wygenerowana przez AI może być niepoprawna.">
                <a:extLst>
                  <a:ext uri="{FF2B5EF4-FFF2-40B4-BE49-F238E27FC236}">
                    <a16:creationId xmlns:a16="http://schemas.microsoft.com/office/drawing/2014/main" id="{20D71158-BBFF-A8AE-7810-97FF27AF63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" y="-11731"/>
                <a:ext cx="2389534" cy="1089422"/>
              </a:xfrm>
              <a:prstGeom prst="rect">
                <a:avLst/>
              </a:prstGeom>
            </p:spPr>
          </p:pic>
          <p:pic>
            <p:nvPicPr>
              <p:cNvPr id="5" name="Symbol zastępczy obrazu 8">
                <a:extLst>
                  <a:ext uri="{FF2B5EF4-FFF2-40B4-BE49-F238E27FC236}">
                    <a16:creationId xmlns:a16="http://schemas.microsoft.com/office/drawing/2014/main" id="{0AB8CFF4-D1B6-687B-5CC0-41E91E2DBF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0" y="1718554"/>
                <a:ext cx="9144000" cy="5139446"/>
              </a:xfrm>
              <a:prstGeom prst="rect">
                <a:avLst/>
              </a:prstGeom>
            </p:spPr>
          </p:pic>
        </p:grp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A88858BA-5007-80AB-9DBD-EFE3129B065A}"/>
                </a:ext>
              </a:extLst>
            </p:cNvPr>
            <p:cNvSpPr/>
            <p:nvPr/>
          </p:nvSpPr>
          <p:spPr>
            <a:xfrm>
              <a:off x="1" y="1089422"/>
              <a:ext cx="9143999" cy="5768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</p:grpSp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DF0A72E4-0A24-6993-C924-E39AF1754CD3}"/>
              </a:ext>
            </a:extLst>
          </p:cNvPr>
          <p:cNvSpPr/>
          <p:nvPr/>
        </p:nvSpPr>
        <p:spPr>
          <a:xfrm>
            <a:off x="270222" y="1706823"/>
            <a:ext cx="4123229" cy="4254857"/>
          </a:xfrm>
          <a:prstGeom prst="roundRect">
            <a:avLst/>
          </a:prstGeom>
          <a:solidFill>
            <a:srgbClr val="1EBBED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 descr="Obraz zawierający chmura, niebo, budynek, zrzut ekranu&#10;&#10;Zawartość wygenerowana przez AI może być niepoprawna.">
            <a:extLst>
              <a:ext uri="{FF2B5EF4-FFF2-40B4-BE49-F238E27FC236}">
                <a16:creationId xmlns:a16="http://schemas.microsoft.com/office/drawing/2014/main" id="{06CE1B10-999A-2B45-F87A-D1CC7FC925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20" y="3429000"/>
            <a:ext cx="4123229" cy="1846863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466E334C-6928-CFEE-462F-77A3A1D875CA}"/>
              </a:ext>
            </a:extLst>
          </p:cNvPr>
          <p:cNvSpPr txBox="1"/>
          <p:nvPr/>
        </p:nvSpPr>
        <p:spPr>
          <a:xfrm>
            <a:off x="270220" y="2416590"/>
            <a:ext cx="4041427" cy="9139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8575" tIns="28575" rIns="28575" bIns="28575" numCol="1" spcCol="38100" rtlCol="0" anchor="ctr">
            <a:spAutoFit/>
          </a:bodyPr>
          <a:lstStyle/>
          <a:p>
            <a:pPr algn="ctr"/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Dla studentów oraz pracowników </a:t>
            </a:r>
            <a:r>
              <a:rPr lang="pl-PL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UWr</a:t>
            </a:r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 logowanie następuje poprzez domenę </a:t>
            </a:r>
            <a:r>
              <a:rPr lang="pl-PL" b="1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uwr.edu.pl </a:t>
            </a:r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B66A167A-0818-5AFF-78D7-50B457B08AF5}"/>
              </a:ext>
            </a:extLst>
          </p:cNvPr>
          <p:cNvSpPr/>
          <p:nvPr/>
        </p:nvSpPr>
        <p:spPr>
          <a:xfrm>
            <a:off x="4750551" y="1724263"/>
            <a:ext cx="3931887" cy="4237417"/>
          </a:xfrm>
          <a:prstGeom prst="roundRect">
            <a:avLst/>
          </a:prstGeom>
          <a:solidFill>
            <a:srgbClr val="F0DA3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AEBAAD95-27C6-439D-141C-877CC3887A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9302" y="3100460"/>
            <a:ext cx="2518844" cy="261931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6617967-FCCC-A33D-9066-5F66676DD259}"/>
              </a:ext>
            </a:extLst>
          </p:cNvPr>
          <p:cNvSpPr txBox="1"/>
          <p:nvPr/>
        </p:nvSpPr>
        <p:spPr>
          <a:xfrm>
            <a:off x="5012453" y="2211755"/>
            <a:ext cx="3518451" cy="8887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8575" tIns="28575" rIns="28575" bIns="28575" numCol="1" spcCol="38100" rtlCol="0" anchor="ctr">
            <a:spAutoFit/>
          </a:bodyPr>
          <a:lstStyle/>
          <a:p>
            <a:pPr algn="ctr"/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Użytkownicy zewnętrzni logują się za pomocą numeru karty bibliotecznej oraz hasła.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D3B3EC5-F49C-552F-A508-0C88C7222487}"/>
              </a:ext>
            </a:extLst>
          </p:cNvPr>
          <p:cNvSpPr txBox="1"/>
          <p:nvPr/>
        </p:nvSpPr>
        <p:spPr>
          <a:xfrm>
            <a:off x="5688530" y="198574"/>
            <a:ext cx="4042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LOGOWANIE</a:t>
            </a:r>
          </a:p>
        </p:txBody>
      </p:sp>
    </p:spTree>
    <p:extLst>
      <p:ext uri="{BB962C8B-B14F-4D97-AF65-F5344CB8AC3E}">
        <p14:creationId xmlns:p14="http://schemas.microsoft.com/office/powerpoint/2010/main" val="144433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49A61-FF33-DA0C-2BB9-148B2D91C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5357E9B3-5D6B-EFC6-5B8D-2B273A3E467B}"/>
              </a:ext>
            </a:extLst>
          </p:cNvPr>
          <p:cNvGrpSpPr/>
          <p:nvPr/>
        </p:nvGrpSpPr>
        <p:grpSpPr>
          <a:xfrm>
            <a:off x="-5" y="-11731"/>
            <a:ext cx="9144005" cy="6869731"/>
            <a:chOff x="-5" y="-11731"/>
            <a:chExt cx="9144005" cy="6869731"/>
          </a:xfrm>
        </p:grpSpPr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CE849CCF-0FA8-89E4-4545-D944CDBA1EDC}"/>
                </a:ext>
              </a:extLst>
            </p:cNvPr>
            <p:cNvGrpSpPr/>
            <p:nvPr/>
          </p:nvGrpSpPr>
          <p:grpSpPr>
            <a:xfrm>
              <a:off x="-5" y="-11731"/>
              <a:ext cx="9144005" cy="6869731"/>
              <a:chOff x="-5" y="-11731"/>
              <a:chExt cx="9144005" cy="6869731"/>
            </a:xfrm>
          </p:grpSpPr>
          <p:pic>
            <p:nvPicPr>
              <p:cNvPr id="2" name="Symbol zastępczy obrazu 8">
                <a:extLst>
                  <a:ext uri="{FF2B5EF4-FFF2-40B4-BE49-F238E27FC236}">
                    <a16:creationId xmlns:a16="http://schemas.microsoft.com/office/drawing/2014/main" id="{E59E75B5-8602-2D79-FAEF-3CEC4FB7B7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-2" y="0"/>
                <a:ext cx="9144000" cy="5139446"/>
              </a:xfrm>
              <a:prstGeom prst="rect">
                <a:avLst/>
              </a:prstGeom>
            </p:spPr>
          </p:pic>
          <p:pic>
            <p:nvPicPr>
              <p:cNvPr id="3" name="Obraz 2" descr="Obraz zawierający tekst, Czcionka, Grafika, logo&#10;&#10;Zawartość wygenerowana przez AI może być niepoprawna.">
                <a:extLst>
                  <a:ext uri="{FF2B5EF4-FFF2-40B4-BE49-F238E27FC236}">
                    <a16:creationId xmlns:a16="http://schemas.microsoft.com/office/drawing/2014/main" id="{6A4F89F0-0714-D015-192A-939D9F1DB9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" y="-11731"/>
                <a:ext cx="2389534" cy="1089422"/>
              </a:xfrm>
              <a:prstGeom prst="rect">
                <a:avLst/>
              </a:prstGeom>
            </p:spPr>
          </p:pic>
          <p:pic>
            <p:nvPicPr>
              <p:cNvPr id="5" name="Symbol zastępczy obrazu 8">
                <a:extLst>
                  <a:ext uri="{FF2B5EF4-FFF2-40B4-BE49-F238E27FC236}">
                    <a16:creationId xmlns:a16="http://schemas.microsoft.com/office/drawing/2014/main" id="{7DDBFA65-42BF-59E8-B9C2-B7E971C878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0" y="1718554"/>
                <a:ext cx="9144000" cy="5139446"/>
              </a:xfrm>
              <a:prstGeom prst="rect">
                <a:avLst/>
              </a:prstGeom>
            </p:spPr>
          </p:pic>
        </p:grp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B1EF4B6F-3F96-0BE4-863E-7C2D7324982D}"/>
                </a:ext>
              </a:extLst>
            </p:cNvPr>
            <p:cNvSpPr/>
            <p:nvPr/>
          </p:nvSpPr>
          <p:spPr>
            <a:xfrm>
              <a:off x="1" y="1089422"/>
              <a:ext cx="9143999" cy="5768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598BFC9-C8D8-B8E2-C575-6A4328D7A106}"/>
              </a:ext>
            </a:extLst>
          </p:cNvPr>
          <p:cNvSpPr txBox="1"/>
          <p:nvPr/>
        </p:nvSpPr>
        <p:spPr>
          <a:xfrm>
            <a:off x="3774287" y="233615"/>
            <a:ext cx="5616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KONTO BIBLIOTECZNE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885110E9-D1BE-2ED8-C43F-810FF0D5B9FB}"/>
              </a:ext>
            </a:extLst>
          </p:cNvPr>
          <p:cNvSpPr txBox="1"/>
          <p:nvPr/>
        </p:nvSpPr>
        <p:spPr>
          <a:xfrm>
            <a:off x="720141" y="1408983"/>
            <a:ext cx="77037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W przypadku utraty ważności konta system nie pozwoli na zalogowanie się. </a:t>
            </a:r>
          </a:p>
          <a:p>
            <a:pPr algn="ctr"/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W takiej sytuacji skontaktuj się z Wypożyczalnią BU.  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9A474958-4EC3-5DF7-5045-84DC12AC8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4693" y="2191663"/>
            <a:ext cx="5614607" cy="3883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942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98A3E-BBB7-714A-8FCB-9050725A6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DFB9E050-66EF-8D05-90D4-F7ED969238CE}"/>
              </a:ext>
            </a:extLst>
          </p:cNvPr>
          <p:cNvGrpSpPr/>
          <p:nvPr/>
        </p:nvGrpSpPr>
        <p:grpSpPr>
          <a:xfrm>
            <a:off x="-5" y="-11731"/>
            <a:ext cx="9144005" cy="6869731"/>
            <a:chOff x="-5" y="-11731"/>
            <a:chExt cx="9144005" cy="6869731"/>
          </a:xfrm>
        </p:grpSpPr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B8CAF2A7-5951-5F60-93FE-B4AB108A341E}"/>
                </a:ext>
              </a:extLst>
            </p:cNvPr>
            <p:cNvGrpSpPr/>
            <p:nvPr/>
          </p:nvGrpSpPr>
          <p:grpSpPr>
            <a:xfrm>
              <a:off x="-5" y="-11731"/>
              <a:ext cx="9144005" cy="6869731"/>
              <a:chOff x="-5" y="-11731"/>
              <a:chExt cx="9144005" cy="6869731"/>
            </a:xfrm>
          </p:grpSpPr>
          <p:pic>
            <p:nvPicPr>
              <p:cNvPr id="2" name="Symbol zastępczy obrazu 8">
                <a:extLst>
                  <a:ext uri="{FF2B5EF4-FFF2-40B4-BE49-F238E27FC236}">
                    <a16:creationId xmlns:a16="http://schemas.microsoft.com/office/drawing/2014/main" id="{1D579AA7-A56E-EA53-72C4-4C98BE8544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-2" y="0"/>
                <a:ext cx="9144000" cy="5139446"/>
              </a:xfrm>
              <a:prstGeom prst="rect">
                <a:avLst/>
              </a:prstGeom>
            </p:spPr>
          </p:pic>
          <p:pic>
            <p:nvPicPr>
              <p:cNvPr id="3" name="Obraz 2" descr="Obraz zawierający tekst, Czcionka, Grafika, logo&#10;&#10;Zawartość wygenerowana przez AI może być niepoprawna.">
                <a:extLst>
                  <a:ext uri="{FF2B5EF4-FFF2-40B4-BE49-F238E27FC236}">
                    <a16:creationId xmlns:a16="http://schemas.microsoft.com/office/drawing/2014/main" id="{3C597BC2-4A3D-6A19-7AC6-D084700112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" y="-11731"/>
                <a:ext cx="2389534" cy="1089422"/>
              </a:xfrm>
              <a:prstGeom prst="rect">
                <a:avLst/>
              </a:prstGeom>
            </p:spPr>
          </p:pic>
          <p:pic>
            <p:nvPicPr>
              <p:cNvPr id="5" name="Symbol zastępczy obrazu 8">
                <a:extLst>
                  <a:ext uri="{FF2B5EF4-FFF2-40B4-BE49-F238E27FC236}">
                    <a16:creationId xmlns:a16="http://schemas.microsoft.com/office/drawing/2014/main" id="{AAFD1181-0552-4BFA-9D78-61A31D1B13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0" y="1718554"/>
                <a:ext cx="9144000" cy="5139446"/>
              </a:xfrm>
              <a:prstGeom prst="rect">
                <a:avLst/>
              </a:prstGeom>
            </p:spPr>
          </p:pic>
        </p:grp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52CB1E21-7B1E-A61E-E3A2-90E4800F1B4C}"/>
                </a:ext>
              </a:extLst>
            </p:cNvPr>
            <p:cNvSpPr/>
            <p:nvPr/>
          </p:nvSpPr>
          <p:spPr>
            <a:xfrm>
              <a:off x="1" y="1089422"/>
              <a:ext cx="9143999" cy="5768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</p:grp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FBC5F45-1F13-CBAC-DD36-2911F2A40777}"/>
              </a:ext>
            </a:extLst>
          </p:cNvPr>
          <p:cNvSpPr txBox="1"/>
          <p:nvPr/>
        </p:nvSpPr>
        <p:spPr>
          <a:xfrm>
            <a:off x="658868" y="1556220"/>
            <a:ext cx="3254266" cy="2550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8575" tIns="28575" rIns="28575" bIns="28575" numCol="1" spcCol="38100" rtlCol="0" anchor="ctr">
            <a:spAutoFit/>
          </a:bodyPr>
          <a:lstStyle/>
          <a:p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Po poprawnym logowaniu nastąpi automatyczne przekierowanie na stronę główną Primo. </a:t>
            </a:r>
          </a:p>
          <a:p>
            <a:endParaRPr lang="pl-PL" dirty="0">
              <a:solidFill>
                <a:schemeClr val="tx2">
                  <a:lumMod val="90000"/>
                  <a:lumOff val="10000"/>
                </a:schemeClr>
              </a:solidFill>
              <a:latin typeface="Uniwroclavica" panose="020B0503050901010002" pitchFamily="34" charset="0"/>
              <a:ea typeface="Uniwroclavica" panose="020B0503050901010002" pitchFamily="34" charset="0"/>
            </a:endParaRPr>
          </a:p>
          <a:p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Informacje o koncie i przycisk WYLOGUJ SIĘ znajdziesz klikając </a:t>
            </a:r>
            <a:b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</a:br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w prawym górnym rogu na swoje imię i nazwisko.</a:t>
            </a:r>
          </a:p>
          <a:p>
            <a:endParaRPr lang="pl-PL" dirty="0">
              <a:solidFill>
                <a:schemeClr val="tx2">
                  <a:lumMod val="90000"/>
                  <a:lumOff val="10000"/>
                </a:schemeClr>
              </a:solidFill>
              <a:latin typeface="Uniwroclavica" panose="020B0503050901010002" pitchFamily="34" charset="0"/>
              <a:ea typeface="Uniwroclavica" panose="020B0503050901010002" pitchFamily="34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DC30132-6899-354C-013D-10B3A7D637E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23"/>
          <a:stretch>
            <a:fillRect/>
          </a:stretch>
        </p:blipFill>
        <p:spPr>
          <a:xfrm>
            <a:off x="4572000" y="1556220"/>
            <a:ext cx="4094550" cy="4820702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3D79352-0189-AFE7-6A5C-4E9199245011}"/>
              </a:ext>
            </a:extLst>
          </p:cNvPr>
          <p:cNvSpPr txBox="1"/>
          <p:nvPr/>
        </p:nvSpPr>
        <p:spPr>
          <a:xfrm>
            <a:off x="3946303" y="209814"/>
            <a:ext cx="5616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KONTO BIBLIOTECZNE</a:t>
            </a:r>
          </a:p>
        </p:txBody>
      </p:sp>
    </p:spTree>
    <p:extLst>
      <p:ext uri="{BB962C8B-B14F-4D97-AF65-F5344CB8AC3E}">
        <p14:creationId xmlns:p14="http://schemas.microsoft.com/office/powerpoint/2010/main" val="2025582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46CD5-CEA1-FFBE-EE13-0D9D45CBF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3A5D9E9B-008B-C808-BA6B-4F3CFC958FB4}"/>
              </a:ext>
            </a:extLst>
          </p:cNvPr>
          <p:cNvGrpSpPr/>
          <p:nvPr/>
        </p:nvGrpSpPr>
        <p:grpSpPr>
          <a:xfrm>
            <a:off x="-5" y="-11731"/>
            <a:ext cx="9144005" cy="6869731"/>
            <a:chOff x="-5" y="-11731"/>
            <a:chExt cx="9144005" cy="6869731"/>
          </a:xfrm>
        </p:grpSpPr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8E6FBE9B-1803-EFCA-D23D-2422C214B786}"/>
                </a:ext>
              </a:extLst>
            </p:cNvPr>
            <p:cNvGrpSpPr/>
            <p:nvPr/>
          </p:nvGrpSpPr>
          <p:grpSpPr>
            <a:xfrm>
              <a:off x="-5" y="-11731"/>
              <a:ext cx="9144005" cy="6869731"/>
              <a:chOff x="-5" y="-11731"/>
              <a:chExt cx="9144005" cy="6869731"/>
            </a:xfrm>
          </p:grpSpPr>
          <p:pic>
            <p:nvPicPr>
              <p:cNvPr id="2" name="Symbol zastępczy obrazu 8">
                <a:extLst>
                  <a:ext uri="{FF2B5EF4-FFF2-40B4-BE49-F238E27FC236}">
                    <a16:creationId xmlns:a16="http://schemas.microsoft.com/office/drawing/2014/main" id="{5F6604B0-2916-37E0-5FE7-2D3EBED1E9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-2" y="0"/>
                <a:ext cx="9144000" cy="5139446"/>
              </a:xfrm>
              <a:prstGeom prst="rect">
                <a:avLst/>
              </a:prstGeom>
            </p:spPr>
          </p:pic>
          <p:pic>
            <p:nvPicPr>
              <p:cNvPr id="3" name="Obraz 2" descr="Obraz zawierający tekst, Czcionka, Grafika, logo&#10;&#10;Zawartość wygenerowana przez AI może być niepoprawna.">
                <a:extLst>
                  <a:ext uri="{FF2B5EF4-FFF2-40B4-BE49-F238E27FC236}">
                    <a16:creationId xmlns:a16="http://schemas.microsoft.com/office/drawing/2014/main" id="{CA5FD162-A350-3F13-CC1D-52C74AE910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" y="-11731"/>
                <a:ext cx="2389534" cy="1089422"/>
              </a:xfrm>
              <a:prstGeom prst="rect">
                <a:avLst/>
              </a:prstGeom>
            </p:spPr>
          </p:pic>
          <p:pic>
            <p:nvPicPr>
              <p:cNvPr id="5" name="Symbol zastępczy obrazu 8">
                <a:extLst>
                  <a:ext uri="{FF2B5EF4-FFF2-40B4-BE49-F238E27FC236}">
                    <a16:creationId xmlns:a16="http://schemas.microsoft.com/office/drawing/2014/main" id="{354654B0-4233-DEAF-1E32-EBA3DB9D88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0" y="1718554"/>
                <a:ext cx="9144000" cy="5139446"/>
              </a:xfrm>
              <a:prstGeom prst="rect">
                <a:avLst/>
              </a:prstGeom>
            </p:spPr>
          </p:pic>
        </p:grp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E9EBD4B9-BEFE-CCE9-005C-EE9E6D841E0E}"/>
                </a:ext>
              </a:extLst>
            </p:cNvPr>
            <p:cNvSpPr/>
            <p:nvPr/>
          </p:nvSpPr>
          <p:spPr>
            <a:xfrm>
              <a:off x="1" y="1089422"/>
              <a:ext cx="9143999" cy="5768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</p:grp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9DA8170-7ED5-7DFB-504F-89A7EB90BFFD}"/>
              </a:ext>
            </a:extLst>
          </p:cNvPr>
          <p:cNvSpPr txBox="1"/>
          <p:nvPr/>
        </p:nvSpPr>
        <p:spPr>
          <a:xfrm>
            <a:off x="489933" y="1383657"/>
            <a:ext cx="84301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W zakładce </a:t>
            </a:r>
            <a:r>
              <a:rPr lang="pl-PL" dirty="0">
                <a:solidFill>
                  <a:srgbClr val="EE2D84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Karta biblioteczna </a:t>
            </a:r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możesz szybko sprawdzić stan konta, zamówione materiały oraz wysokość ewentualnych opłat za przetrzymane książki.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60EF9EAD-364A-96E8-10EA-23AA08E448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2690" y="2364885"/>
            <a:ext cx="5998087" cy="357319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2D0E346-70CA-5615-41B9-8F8FD61CD8FE}"/>
              </a:ext>
            </a:extLst>
          </p:cNvPr>
          <p:cNvSpPr txBox="1"/>
          <p:nvPr/>
        </p:nvSpPr>
        <p:spPr>
          <a:xfrm>
            <a:off x="3946303" y="209814"/>
            <a:ext cx="5616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KONTO BIBLIOTECZNE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4272D5B-E82D-E092-0E48-95B2D0219B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468"/>
          <a:stretch>
            <a:fillRect/>
          </a:stretch>
        </p:blipFill>
        <p:spPr>
          <a:xfrm>
            <a:off x="489933" y="2364885"/>
            <a:ext cx="2320183" cy="3573198"/>
          </a:xfrm>
          <a:prstGeom prst="rect">
            <a:avLst/>
          </a:prstGeom>
        </p:spPr>
      </p:pic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8EE77628-793A-CD89-190C-1060467F0263}"/>
              </a:ext>
            </a:extLst>
          </p:cNvPr>
          <p:cNvSpPr/>
          <p:nvPr/>
        </p:nvSpPr>
        <p:spPr>
          <a:xfrm>
            <a:off x="71288" y="3254413"/>
            <a:ext cx="629439" cy="349173"/>
          </a:xfrm>
          <a:prstGeom prst="rightArrow">
            <a:avLst/>
          </a:prstGeom>
          <a:solidFill>
            <a:srgbClr val="EE2D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>
              <a:highlight>
                <a:srgbClr val="EE2D84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762267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158DB-A069-5CB5-BBBA-164290AC4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AC2A9065-4340-24F3-E317-C807366F70E1}"/>
              </a:ext>
            </a:extLst>
          </p:cNvPr>
          <p:cNvGrpSpPr/>
          <p:nvPr/>
        </p:nvGrpSpPr>
        <p:grpSpPr>
          <a:xfrm>
            <a:off x="-5" y="-11731"/>
            <a:ext cx="9144005" cy="6869731"/>
            <a:chOff x="-5" y="-11731"/>
            <a:chExt cx="9144005" cy="6869731"/>
          </a:xfrm>
        </p:grpSpPr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741A849A-EE10-B873-6CE3-3D622E442F63}"/>
                </a:ext>
              </a:extLst>
            </p:cNvPr>
            <p:cNvGrpSpPr/>
            <p:nvPr/>
          </p:nvGrpSpPr>
          <p:grpSpPr>
            <a:xfrm>
              <a:off x="-5" y="-11731"/>
              <a:ext cx="9144005" cy="6869731"/>
              <a:chOff x="-5" y="-11731"/>
              <a:chExt cx="9144005" cy="6869731"/>
            </a:xfrm>
          </p:grpSpPr>
          <p:pic>
            <p:nvPicPr>
              <p:cNvPr id="2" name="Symbol zastępczy obrazu 8">
                <a:extLst>
                  <a:ext uri="{FF2B5EF4-FFF2-40B4-BE49-F238E27FC236}">
                    <a16:creationId xmlns:a16="http://schemas.microsoft.com/office/drawing/2014/main" id="{24964E94-5DE7-A20C-F8F3-368A0451E6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-2" y="0"/>
                <a:ext cx="9144000" cy="5139446"/>
              </a:xfrm>
              <a:prstGeom prst="rect">
                <a:avLst/>
              </a:prstGeom>
            </p:spPr>
          </p:pic>
          <p:pic>
            <p:nvPicPr>
              <p:cNvPr id="3" name="Obraz 2" descr="Obraz zawierający tekst, Czcionka, Grafika, logo&#10;&#10;Zawartość wygenerowana przez AI może być niepoprawna.">
                <a:extLst>
                  <a:ext uri="{FF2B5EF4-FFF2-40B4-BE49-F238E27FC236}">
                    <a16:creationId xmlns:a16="http://schemas.microsoft.com/office/drawing/2014/main" id="{7D50E229-2F75-213F-76B0-600BD02018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" y="-11731"/>
                <a:ext cx="2389534" cy="1089422"/>
              </a:xfrm>
              <a:prstGeom prst="rect">
                <a:avLst/>
              </a:prstGeom>
            </p:spPr>
          </p:pic>
          <p:pic>
            <p:nvPicPr>
              <p:cNvPr id="5" name="Symbol zastępczy obrazu 8">
                <a:extLst>
                  <a:ext uri="{FF2B5EF4-FFF2-40B4-BE49-F238E27FC236}">
                    <a16:creationId xmlns:a16="http://schemas.microsoft.com/office/drawing/2014/main" id="{0E1DA126-A4AE-2F15-7330-E1AE7927A2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0" y="1718554"/>
                <a:ext cx="9144000" cy="5139446"/>
              </a:xfrm>
              <a:prstGeom prst="rect">
                <a:avLst/>
              </a:prstGeom>
            </p:spPr>
          </p:pic>
        </p:grp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A9784F48-3BB8-2A8F-816D-07F368C2A22E}"/>
                </a:ext>
              </a:extLst>
            </p:cNvPr>
            <p:cNvSpPr/>
            <p:nvPr/>
          </p:nvSpPr>
          <p:spPr>
            <a:xfrm>
              <a:off x="1" y="1089422"/>
              <a:ext cx="9143999" cy="5768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</p:grp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770E5274-97C2-29A5-D645-BA1A29394881}"/>
              </a:ext>
            </a:extLst>
          </p:cNvPr>
          <p:cNvSpPr txBox="1"/>
          <p:nvPr/>
        </p:nvSpPr>
        <p:spPr>
          <a:xfrm>
            <a:off x="282888" y="1404143"/>
            <a:ext cx="85782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W zakładce </a:t>
            </a:r>
            <a:r>
              <a:rPr lang="pl-PL" dirty="0">
                <a:solidFill>
                  <a:srgbClr val="EE2D84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Wypożyczenia</a:t>
            </a:r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 możesz zobaczyć pozycje aktualnie znajdujące się na koncie oraz historię wypożyczeń.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591957F5-2F86-41A1-77FD-710F76A8E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998" y="2364885"/>
            <a:ext cx="4435688" cy="3654916"/>
          </a:xfrm>
          <a:prstGeom prst="rect">
            <a:avLst/>
          </a:prstGeom>
        </p:spPr>
      </p:pic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53AC2C78-7126-77C7-23D7-15B34C9CD74B}"/>
              </a:ext>
            </a:extLst>
          </p:cNvPr>
          <p:cNvSpPr/>
          <p:nvPr/>
        </p:nvSpPr>
        <p:spPr>
          <a:xfrm>
            <a:off x="5527557" y="3174302"/>
            <a:ext cx="1371600" cy="217714"/>
          </a:xfrm>
          <a:prstGeom prst="roundRect">
            <a:avLst/>
          </a:prstGeom>
          <a:noFill/>
          <a:ln w="38100">
            <a:solidFill>
              <a:srgbClr val="EE2D8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102658C1-DF44-3CE6-8E75-09FE37C42C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455" y="2347468"/>
            <a:ext cx="4282229" cy="3689749"/>
          </a:xfrm>
          <a:prstGeom prst="rect">
            <a:avLst/>
          </a:prstGeom>
        </p:spPr>
      </p:pic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EECBEE30-6BF5-496B-E81F-8C8270797052}"/>
              </a:ext>
            </a:extLst>
          </p:cNvPr>
          <p:cNvSpPr/>
          <p:nvPr/>
        </p:nvSpPr>
        <p:spPr>
          <a:xfrm>
            <a:off x="984068" y="2956588"/>
            <a:ext cx="1077686" cy="217714"/>
          </a:xfrm>
          <a:prstGeom prst="roundRect">
            <a:avLst/>
          </a:prstGeom>
          <a:noFill/>
          <a:ln w="38100">
            <a:solidFill>
              <a:srgbClr val="EE2D8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6D02F38-7E3A-555F-9744-8DB70B8110C7}"/>
              </a:ext>
            </a:extLst>
          </p:cNvPr>
          <p:cNvSpPr txBox="1"/>
          <p:nvPr/>
        </p:nvSpPr>
        <p:spPr>
          <a:xfrm>
            <a:off x="1884784" y="4288277"/>
            <a:ext cx="238929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14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W tej zakładce możesz samodzielnie prolongować wypożyczone pozycje (opcja pojawia się 7 dni przed terminem zwrotu).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371A4B0-3861-986B-3C93-E9B7AB47159F}"/>
              </a:ext>
            </a:extLst>
          </p:cNvPr>
          <p:cNvSpPr txBox="1"/>
          <p:nvPr/>
        </p:nvSpPr>
        <p:spPr>
          <a:xfrm>
            <a:off x="3946303" y="209814"/>
            <a:ext cx="5616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KONTO BIBLIOTECZNE</a:t>
            </a:r>
          </a:p>
        </p:txBody>
      </p:sp>
      <p:sp>
        <p:nvSpPr>
          <p:cNvPr id="13" name="Strzałka: w prawo 12">
            <a:extLst>
              <a:ext uri="{FF2B5EF4-FFF2-40B4-BE49-F238E27FC236}">
                <a16:creationId xmlns:a16="http://schemas.microsoft.com/office/drawing/2014/main" id="{E88417BE-F7C2-35BC-60FD-1326BC5126C6}"/>
              </a:ext>
            </a:extLst>
          </p:cNvPr>
          <p:cNvSpPr/>
          <p:nvPr/>
        </p:nvSpPr>
        <p:spPr>
          <a:xfrm rot="16200000">
            <a:off x="3239272" y="3846360"/>
            <a:ext cx="617362" cy="349173"/>
          </a:xfrm>
          <a:prstGeom prst="rightArrow">
            <a:avLst/>
          </a:prstGeom>
          <a:solidFill>
            <a:srgbClr val="EE2D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>
              <a:highlight>
                <a:srgbClr val="EE2D84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674112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73870-538A-F1E5-4883-09857B379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a 6">
            <a:extLst>
              <a:ext uri="{FF2B5EF4-FFF2-40B4-BE49-F238E27FC236}">
                <a16:creationId xmlns:a16="http://schemas.microsoft.com/office/drawing/2014/main" id="{A71E5695-78C2-6D5A-DEBB-7DA92BD9D3B9}"/>
              </a:ext>
            </a:extLst>
          </p:cNvPr>
          <p:cNvGrpSpPr/>
          <p:nvPr/>
        </p:nvGrpSpPr>
        <p:grpSpPr>
          <a:xfrm>
            <a:off x="-5" y="-11731"/>
            <a:ext cx="9144005" cy="6869731"/>
            <a:chOff x="-5" y="-11731"/>
            <a:chExt cx="9144005" cy="6869731"/>
          </a:xfrm>
        </p:grpSpPr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C0931170-288B-840E-D955-36A3E3A7C91A}"/>
                </a:ext>
              </a:extLst>
            </p:cNvPr>
            <p:cNvGrpSpPr/>
            <p:nvPr/>
          </p:nvGrpSpPr>
          <p:grpSpPr>
            <a:xfrm>
              <a:off x="-5" y="-11731"/>
              <a:ext cx="9144005" cy="6869731"/>
              <a:chOff x="-5" y="-11731"/>
              <a:chExt cx="9144005" cy="6869731"/>
            </a:xfrm>
          </p:grpSpPr>
          <p:pic>
            <p:nvPicPr>
              <p:cNvPr id="2" name="Symbol zastępczy obrazu 8">
                <a:extLst>
                  <a:ext uri="{FF2B5EF4-FFF2-40B4-BE49-F238E27FC236}">
                    <a16:creationId xmlns:a16="http://schemas.microsoft.com/office/drawing/2014/main" id="{C33FC9ED-23B0-5C0F-5786-8A063A1B87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-2" y="0"/>
                <a:ext cx="9144000" cy="5139446"/>
              </a:xfrm>
              <a:prstGeom prst="rect">
                <a:avLst/>
              </a:prstGeom>
            </p:spPr>
          </p:pic>
          <p:pic>
            <p:nvPicPr>
              <p:cNvPr id="3" name="Obraz 2" descr="Obraz zawierający tekst, Czcionka, Grafika, logo&#10;&#10;Zawartość wygenerowana przez AI może być niepoprawna.">
                <a:extLst>
                  <a:ext uri="{FF2B5EF4-FFF2-40B4-BE49-F238E27FC236}">
                    <a16:creationId xmlns:a16="http://schemas.microsoft.com/office/drawing/2014/main" id="{56BFDFC2-A36C-6200-7CD6-07AC1FF432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5" y="-11731"/>
                <a:ext cx="2389534" cy="1089422"/>
              </a:xfrm>
              <a:prstGeom prst="rect">
                <a:avLst/>
              </a:prstGeom>
            </p:spPr>
          </p:pic>
          <p:pic>
            <p:nvPicPr>
              <p:cNvPr id="5" name="Symbol zastępczy obrazu 8">
                <a:extLst>
                  <a:ext uri="{FF2B5EF4-FFF2-40B4-BE49-F238E27FC236}">
                    <a16:creationId xmlns:a16="http://schemas.microsoft.com/office/drawing/2014/main" id="{AF2A5733-8097-6255-4E38-58F2AFAA4E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" b="9"/>
              <a:stretch>
                <a:fillRect/>
              </a:stretch>
            </p:blipFill>
            <p:spPr>
              <a:xfrm flipH="1">
                <a:off x="0" y="1718554"/>
                <a:ext cx="9144000" cy="5139446"/>
              </a:xfrm>
              <a:prstGeom prst="rect">
                <a:avLst/>
              </a:prstGeom>
            </p:spPr>
          </p:pic>
        </p:grp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F91DD008-C1D3-927E-7C59-F5B6BB20B676}"/>
                </a:ext>
              </a:extLst>
            </p:cNvPr>
            <p:cNvSpPr/>
            <p:nvPr/>
          </p:nvSpPr>
          <p:spPr>
            <a:xfrm>
              <a:off x="1" y="1089422"/>
              <a:ext cx="9143999" cy="5768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</p:grp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D022CEB-8736-A737-B698-A01AE267827A}"/>
              </a:ext>
            </a:extLst>
          </p:cNvPr>
          <p:cNvSpPr txBox="1"/>
          <p:nvPr/>
        </p:nvSpPr>
        <p:spPr>
          <a:xfrm>
            <a:off x="179729" y="1223887"/>
            <a:ext cx="85200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W zakładce </a:t>
            </a:r>
            <a:r>
              <a:rPr lang="pl-PL" dirty="0">
                <a:solidFill>
                  <a:srgbClr val="EE2D84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Zamówienia</a:t>
            </a:r>
            <a:r>
              <a:rPr lang="pl-PL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 masz dostęp do listy zamówionych pozycji. Możesz tutaj sprawdzić stan realizacji zamówienia oraz miejsce odbioru materiałów.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263E451F-F8C0-5717-5D47-47F5C02CA1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7500" y="2057692"/>
            <a:ext cx="6212282" cy="425681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754E2A6-8864-1A86-8274-46A86C45BC57}"/>
              </a:ext>
            </a:extLst>
          </p:cNvPr>
          <p:cNvSpPr txBox="1"/>
          <p:nvPr/>
        </p:nvSpPr>
        <p:spPr>
          <a:xfrm>
            <a:off x="315013" y="2811698"/>
            <a:ext cx="207076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Informacja </a:t>
            </a:r>
            <a:r>
              <a:rPr lang="pl-PL" sz="1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„Na półce rezerwacji” </a:t>
            </a:r>
            <a:r>
              <a:rPr lang="pl-PL" sz="14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oznacza, </a:t>
            </a:r>
            <a:br>
              <a:rPr lang="pl-PL" sz="14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</a:br>
            <a:r>
              <a:rPr lang="pl-PL" sz="14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że materiały czekają już </a:t>
            </a:r>
            <a:br>
              <a:rPr lang="pl-PL" sz="14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</a:br>
            <a:r>
              <a:rPr lang="pl-PL" sz="14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w wybranym punkcie odbioru. </a:t>
            </a:r>
          </a:p>
          <a:p>
            <a:endParaRPr lang="pl-PL" sz="1400" dirty="0">
              <a:solidFill>
                <a:schemeClr val="tx2">
                  <a:lumMod val="90000"/>
                  <a:lumOff val="10000"/>
                </a:schemeClr>
              </a:solidFill>
              <a:latin typeface="Uniwroclavica" panose="020B0503050901010002" pitchFamily="34" charset="0"/>
              <a:ea typeface="Uniwroclavica" panose="020B0503050901010002" pitchFamily="34" charset="0"/>
            </a:endParaRPr>
          </a:p>
          <a:p>
            <a:r>
              <a:rPr lang="pl-PL" sz="1400" dirty="0">
                <a:solidFill>
                  <a:schemeClr val="tx2">
                    <a:lumMod val="90000"/>
                    <a:lumOff val="10000"/>
                  </a:schemeClr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Gdy zamówienie będzie gotowe do odbioru,  otrzymasz również wiadomość e-mail.</a:t>
            </a:r>
          </a:p>
        </p:txBody>
      </p:sp>
      <p:sp>
        <p:nvSpPr>
          <p:cNvPr id="13" name="Strzałka: w prawo 12">
            <a:extLst>
              <a:ext uri="{FF2B5EF4-FFF2-40B4-BE49-F238E27FC236}">
                <a16:creationId xmlns:a16="http://schemas.microsoft.com/office/drawing/2014/main" id="{288D458C-5588-AA1D-6AEF-31676ADE9644}"/>
              </a:ext>
            </a:extLst>
          </p:cNvPr>
          <p:cNvSpPr/>
          <p:nvPr/>
        </p:nvSpPr>
        <p:spPr>
          <a:xfrm>
            <a:off x="1769040" y="3830467"/>
            <a:ext cx="979876" cy="349173"/>
          </a:xfrm>
          <a:prstGeom prst="rightArrow">
            <a:avLst/>
          </a:prstGeom>
          <a:solidFill>
            <a:srgbClr val="EE2D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>
              <a:highlight>
                <a:srgbClr val="EE2D84"/>
              </a:highlight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FCB2BBB-9EE4-EE50-5821-76412B004100}"/>
              </a:ext>
            </a:extLst>
          </p:cNvPr>
          <p:cNvSpPr txBox="1"/>
          <p:nvPr/>
        </p:nvSpPr>
        <p:spPr>
          <a:xfrm>
            <a:off x="3946303" y="209814"/>
            <a:ext cx="5616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bg1"/>
                </a:solidFill>
                <a:latin typeface="Uniwroclavica" panose="020B0503050901010002" pitchFamily="34" charset="0"/>
                <a:ea typeface="Uniwroclavica" panose="020B0503050901010002" pitchFamily="34" charset="0"/>
              </a:rPr>
              <a:t>KONTO BIBLIOTECZNE</a:t>
            </a:r>
          </a:p>
        </p:txBody>
      </p:sp>
    </p:spTree>
    <p:extLst>
      <p:ext uri="{BB962C8B-B14F-4D97-AF65-F5344CB8AC3E}">
        <p14:creationId xmlns:p14="http://schemas.microsoft.com/office/powerpoint/2010/main" val="334175378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94617F71C046B4F9542BDD9D34D2674" ma:contentTypeVersion="12" ma:contentTypeDescription="Utwórz nowy dokument." ma:contentTypeScope="" ma:versionID="796bd8d4f0539302e0411a1f42ae139b">
  <xsd:schema xmlns:xsd="http://www.w3.org/2001/XMLSchema" xmlns:xs="http://www.w3.org/2001/XMLSchema" xmlns:p="http://schemas.microsoft.com/office/2006/metadata/properties" xmlns:ns2="a0bf7ddd-2eb2-44ba-ad4a-1e3d8f0c1ee5" xmlns:ns3="f6c83af0-0e82-4128-81f7-b757f41eed56" targetNamespace="http://schemas.microsoft.com/office/2006/metadata/properties" ma:root="true" ma:fieldsID="dd6ededfa124854cfa08c77f52fde345" ns2:_="" ns3:_="">
    <xsd:import namespace="a0bf7ddd-2eb2-44ba-ad4a-1e3d8f0c1ee5"/>
    <xsd:import namespace="f6c83af0-0e82-4128-81f7-b757f41eed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bf7ddd-2eb2-44ba-ad4a-1e3d8f0c1e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Tagi obrazów" ma:readOnly="false" ma:fieldId="{5cf76f15-5ced-4ddc-b409-7134ff3c332f}" ma:taxonomyMulti="true" ma:sspId="87c9e1c3-c3c2-408f-994e-125be72b99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c83af0-0e82-4128-81f7-b757f41eed56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9f71a85-9688-4af6-b467-41582adb4060}" ma:internalName="TaxCatchAll" ma:showField="CatchAllData" ma:web="f6c83af0-0e82-4128-81f7-b757f41eed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6c83af0-0e82-4128-81f7-b757f41eed56" xsi:nil="true"/>
    <lcf76f155ced4ddcb4097134ff3c332f xmlns="a0bf7ddd-2eb2-44ba-ad4a-1e3d8f0c1ee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5F6781E-96B3-4575-8274-6D2768706049}"/>
</file>

<file path=customXml/itemProps2.xml><?xml version="1.0" encoding="utf-8"?>
<ds:datastoreItem xmlns:ds="http://schemas.openxmlformats.org/officeDocument/2006/customXml" ds:itemID="{139D8C3E-DA14-4CF4-A781-E694EF723703}"/>
</file>

<file path=customXml/itemProps3.xml><?xml version="1.0" encoding="utf-8"?>
<ds:datastoreItem xmlns:ds="http://schemas.openxmlformats.org/officeDocument/2006/customXml" ds:itemID="{E60F0E06-87AB-43EC-8872-D728FE39ED6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380</TotalTime>
  <Words>446</Words>
  <Application>Microsoft Office PowerPoint</Application>
  <PresentationFormat>Pokaz na ekranie (4:3)</PresentationFormat>
  <Paragraphs>41</Paragraphs>
  <Slides>15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Uniwroclavica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Magazyn Główny</dc:creator>
  <cp:lastModifiedBy>Natalia Pelc</cp:lastModifiedBy>
  <cp:revision>79</cp:revision>
  <dcterms:created xsi:type="dcterms:W3CDTF">2025-08-04T10:54:16Z</dcterms:created>
  <dcterms:modified xsi:type="dcterms:W3CDTF">2025-09-22T12:47:43Z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0x010100E94617F71C046B4F9542BDD9D34D2674</vt:lpwstr>
  </property>
</Properties>
</file>